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2" r:id="rId1"/>
    <p:sldMasterId id="2147483655" r:id="rId2"/>
  </p:sldMasterIdLst>
  <p:notesMasterIdLst>
    <p:notesMasterId r:id="rId10"/>
  </p:notesMasterIdLst>
  <p:handoutMasterIdLst>
    <p:handoutMasterId r:id="rId11"/>
  </p:handoutMasterIdLst>
  <p:sldIdLst>
    <p:sldId id="259" r:id="rId3"/>
    <p:sldId id="261" r:id="rId4"/>
    <p:sldId id="263" r:id="rId5"/>
    <p:sldId id="267" r:id="rId6"/>
    <p:sldId id="264" r:id="rId7"/>
    <p:sldId id="266" r:id="rId8"/>
    <p:sldId id="265" r:id="rId9"/>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p:restoredLeft sz="15619" autoAdjust="0"/>
    <p:restoredTop sz="77793" autoAdjust="0"/>
  </p:normalViewPr>
  <p:slideViewPr>
    <p:cSldViewPr snapToObjects="1">
      <p:cViewPr varScale="1">
        <p:scale>
          <a:sx n="91" d="100"/>
          <a:sy n="91" d="100"/>
        </p:scale>
        <p:origin x="-1536"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handoutMaster" Target="handoutMasters/handoutMaster1.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smtClean="0">
                <a:latin typeface="Calibri" charset="0"/>
                <a:ea typeface="ＭＳ Ｐゴシック" pitchFamily="-96" charset="-128"/>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44516642-D16C-DB4E-BD5C-B53D593C06B4}" type="datetime1">
              <a:rPr lang="en-US"/>
              <a:pPr/>
              <a:t>12/15/11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smtClean="0">
                <a:latin typeface="Calibri" charset="0"/>
                <a:ea typeface="ＭＳ Ｐゴシック" pitchFamily="-96" charset="-128"/>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E946C1C0-6733-5644-8863-D23C235A5674}" type="slidenum">
              <a:rPr lang="en-US"/>
              <a:pPr/>
              <a:t>‹#›</a:t>
            </a:fld>
            <a:endParaRPr lang="en-US"/>
          </a:p>
        </p:txBody>
      </p:sp>
    </p:spTree>
    <p:extLst>
      <p:ext uri="{BB962C8B-B14F-4D97-AF65-F5344CB8AC3E}">
        <p14:creationId xmlns:p14="http://schemas.microsoft.com/office/powerpoint/2010/main" val="390313608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smtClean="0">
                <a:latin typeface="Calibri" charset="0"/>
                <a:ea typeface="ＭＳ Ｐゴシック" pitchFamily="-96" charset="-128"/>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43D7B360-5249-DE4D-B512-CBF34FF5D9D9}" type="datetime1">
              <a:rPr lang="en-US"/>
              <a:pPr/>
              <a:t>12/15/11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AU" noProof="0" smtClean="0"/>
              <a:t>Click to edit Master text styles</a:t>
            </a:r>
          </a:p>
          <a:p>
            <a:pPr lvl="1"/>
            <a:r>
              <a:rPr lang="en-AU" noProof="0" smtClean="0"/>
              <a:t>Second level</a:t>
            </a:r>
          </a:p>
          <a:p>
            <a:pPr lvl="2"/>
            <a:r>
              <a:rPr lang="en-AU" noProof="0" smtClean="0"/>
              <a:t>Third level</a:t>
            </a:r>
          </a:p>
          <a:p>
            <a:pPr lvl="3"/>
            <a:r>
              <a:rPr lang="en-AU" noProof="0" smtClean="0"/>
              <a:t>Fourth level</a:t>
            </a:r>
          </a:p>
          <a:p>
            <a:pPr lvl="4"/>
            <a:r>
              <a:rPr lang="en-AU"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smtClean="0">
                <a:latin typeface="Calibri" charset="0"/>
                <a:ea typeface="ＭＳ Ｐゴシック" pitchFamily="-96" charset="-128"/>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48A7A1CD-33BC-F64C-9D90-648B92909604}" type="slidenum">
              <a:rPr lang="en-US"/>
              <a:pPr/>
              <a:t>‹#›</a:t>
            </a:fld>
            <a:endParaRPr lang="en-US"/>
          </a:p>
        </p:txBody>
      </p:sp>
    </p:spTree>
    <p:extLst>
      <p:ext uri="{BB962C8B-B14F-4D97-AF65-F5344CB8AC3E}">
        <p14:creationId xmlns:p14="http://schemas.microsoft.com/office/powerpoint/2010/main" val="1521689253"/>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pitchFamily="-96" charset="-128"/>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96"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96"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96"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96"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8A7A1CD-33BC-F64C-9D90-648B92909604}" type="slidenum">
              <a:rPr lang="en-US" smtClean="0"/>
              <a:pPr/>
              <a:t>1</a:t>
            </a:fld>
            <a:endParaRPr lang="en-US"/>
          </a:p>
        </p:txBody>
      </p:sp>
    </p:spTree>
    <p:extLst>
      <p:ext uri="{BB962C8B-B14F-4D97-AF65-F5344CB8AC3E}">
        <p14:creationId xmlns:p14="http://schemas.microsoft.com/office/powerpoint/2010/main" val="13740763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project</a:t>
            </a:r>
            <a:r>
              <a:rPr lang="en-US" baseline="0" dirty="0" smtClean="0"/>
              <a:t> aims to use live video streaming via the NBN to link industry specialists in Brunswick with learners located at Holmesglen. </a:t>
            </a:r>
          </a:p>
          <a:p>
            <a:r>
              <a:rPr lang="en-US" baseline="0" dirty="0" smtClean="0"/>
              <a:t>Our pilot study will be targeting the learner groups and the relevant stakeholders that fall into the graphic art and design industry.</a:t>
            </a:r>
          </a:p>
          <a:p>
            <a:r>
              <a:rPr lang="en-US" i="0" baseline="0" dirty="0" smtClean="0"/>
              <a:t>The project will be led by Learning Innovation and Development (LID) at Holmesglen who will work in partnership with the Department of Design, Multimedia and Art at Holmesglen, the Australian Graphic Design Association and a graphic design studio in Brunswick. Brunswick is currently the only NBN site in Victoria.</a:t>
            </a:r>
            <a:endParaRPr lang="en-US" baseline="0" dirty="0" smtClean="0"/>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48A7A1CD-33BC-F64C-9D90-648B92909604}" type="slidenum">
              <a:rPr lang="en-US" smtClean="0"/>
              <a:pPr/>
              <a:t>2</a:t>
            </a:fld>
            <a:endParaRPr lang="en-US"/>
          </a:p>
        </p:txBody>
      </p:sp>
    </p:spTree>
    <p:extLst>
      <p:ext uri="{BB962C8B-B14F-4D97-AF65-F5344CB8AC3E}">
        <p14:creationId xmlns:p14="http://schemas.microsoft.com/office/powerpoint/2010/main" val="30993535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This pilot study forms part of a longer term ambition of Holmesglen. Holmesglen would like to increase accessible training options by improving their capability to facilitate improved access to the industry and establish lasting partnerships.</a:t>
            </a:r>
          </a:p>
          <a:p>
            <a:r>
              <a:rPr lang="en-US" baseline="0" dirty="0" smtClean="0"/>
              <a:t>The strength of the NBN allows us to employ technology otherwise not so easily accessible, such as ‘live video streaming’.</a:t>
            </a:r>
          </a:p>
          <a:p>
            <a:r>
              <a:rPr lang="en-US" baseline="0" dirty="0" smtClean="0"/>
              <a:t>Video streaming presents an insight into day-to-day working operations without the testing challenges that come with </a:t>
            </a:r>
            <a:r>
              <a:rPr lang="en-US" baseline="0" dirty="0" err="1" smtClean="0"/>
              <a:t>organising</a:t>
            </a:r>
            <a:r>
              <a:rPr lang="en-US" baseline="0" dirty="0" smtClean="0"/>
              <a:t> large groups of students to visit a range of business locations. </a:t>
            </a:r>
          </a:p>
          <a:p>
            <a:r>
              <a:rPr lang="en-US" baseline="0" dirty="0" smtClean="0"/>
              <a:t>Bringing the learning environment ‘alive’ for students to physically see people, products and ideas is an innovative and winning approach. The approach that drives the future of all educational institutes.</a:t>
            </a:r>
          </a:p>
          <a:p>
            <a:r>
              <a:rPr lang="en-US" baseline="0" dirty="0" smtClean="0"/>
              <a:t>This model has the potential to grow the use of the NBN as well as providing learners with an opportunity to learn their trade by connecting with a diverse group of industry experts in differing locations, including overseas.</a:t>
            </a:r>
          </a:p>
          <a:p>
            <a:endParaRPr lang="en-US" dirty="0"/>
          </a:p>
        </p:txBody>
      </p:sp>
      <p:sp>
        <p:nvSpPr>
          <p:cNvPr id="4" name="Slide Number Placeholder 3"/>
          <p:cNvSpPr>
            <a:spLocks noGrp="1"/>
          </p:cNvSpPr>
          <p:nvPr>
            <p:ph type="sldNum" sz="quarter" idx="10"/>
          </p:nvPr>
        </p:nvSpPr>
        <p:spPr/>
        <p:txBody>
          <a:bodyPr/>
          <a:lstStyle/>
          <a:p>
            <a:fld id="{48A7A1CD-33BC-F64C-9D90-648B92909604}" type="slidenum">
              <a:rPr lang="en-US" smtClean="0"/>
              <a:pPr/>
              <a:t>3</a:t>
            </a:fld>
            <a:endParaRPr lang="en-US"/>
          </a:p>
        </p:txBody>
      </p:sp>
    </p:spTree>
    <p:extLst>
      <p:ext uri="{BB962C8B-B14F-4D97-AF65-F5344CB8AC3E}">
        <p14:creationId xmlns:p14="http://schemas.microsoft.com/office/powerpoint/2010/main" val="17112572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Industry partnerships</a:t>
            </a:r>
            <a:r>
              <a:rPr lang="en-US" baseline="0" dirty="0" smtClean="0"/>
              <a:t> will be formed through NBN. These partnerships allow b</a:t>
            </a:r>
            <a:r>
              <a:rPr lang="en-US" dirty="0" smtClean="0"/>
              <a:t>usinesses</a:t>
            </a:r>
            <a:r>
              <a:rPr lang="en-US" baseline="0" dirty="0" smtClean="0"/>
              <a:t>:</a:t>
            </a:r>
          </a:p>
          <a:p>
            <a:pPr marL="171450" indent="-171450">
              <a:buFontTx/>
              <a:buChar char="-"/>
            </a:pPr>
            <a:r>
              <a:rPr lang="en-US" baseline="0" dirty="0" smtClean="0"/>
              <a:t>form relationships with educational institutes;</a:t>
            </a:r>
          </a:p>
          <a:p>
            <a:pPr marL="171450" indent="-171450">
              <a:buFontTx/>
              <a:buChar char="-"/>
            </a:pPr>
            <a:r>
              <a:rPr lang="en-US" baseline="0" dirty="0" smtClean="0"/>
              <a:t>have input into the development of knowledge and skill; and</a:t>
            </a:r>
          </a:p>
          <a:p>
            <a:pPr marL="171450" indent="-171450">
              <a:buFontTx/>
              <a:buChar char="-"/>
            </a:pPr>
            <a:r>
              <a:rPr lang="en-US" baseline="0" dirty="0" smtClean="0"/>
              <a:t>identify potential students for future employment opportunities.</a:t>
            </a:r>
            <a:endParaRPr lang="en-US" dirty="0" smtClean="0"/>
          </a:p>
          <a:p>
            <a:endParaRPr lang="en-US" dirty="0"/>
          </a:p>
        </p:txBody>
      </p:sp>
      <p:sp>
        <p:nvSpPr>
          <p:cNvPr id="4" name="Slide Number Placeholder 3"/>
          <p:cNvSpPr>
            <a:spLocks noGrp="1"/>
          </p:cNvSpPr>
          <p:nvPr>
            <p:ph type="sldNum" sz="quarter" idx="10"/>
          </p:nvPr>
        </p:nvSpPr>
        <p:spPr/>
        <p:txBody>
          <a:bodyPr/>
          <a:lstStyle/>
          <a:p>
            <a:fld id="{48A7A1CD-33BC-F64C-9D90-648B92909604}" type="slidenum">
              <a:rPr lang="en-US" smtClean="0"/>
              <a:pPr/>
              <a:t>4</a:t>
            </a:fld>
            <a:endParaRPr lang="en-US"/>
          </a:p>
        </p:txBody>
      </p:sp>
    </p:spTree>
    <p:extLst>
      <p:ext uri="{BB962C8B-B14F-4D97-AF65-F5344CB8AC3E}">
        <p14:creationId xmlns:p14="http://schemas.microsoft.com/office/powerpoint/2010/main" val="17112572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baseline="0" dirty="0" smtClean="0"/>
              <a:t>The graphic art and design industry is expanding all the time with new technological advancements. </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baseline="0" dirty="0" smtClean="0"/>
          </a:p>
          <a:p>
            <a:pPr marL="0" marR="0" indent="0" algn="l" defTabSz="457200" rtl="0" eaLnBrk="0" fontAlgn="base" latinLnBrk="0" hangingPunct="0">
              <a:lnSpc>
                <a:spcPct val="100000"/>
              </a:lnSpc>
              <a:spcBef>
                <a:spcPct val="30000"/>
              </a:spcBef>
              <a:spcAft>
                <a:spcPct val="0"/>
              </a:spcAft>
              <a:buClrTx/>
              <a:buSzTx/>
              <a:buFontTx/>
              <a:buNone/>
              <a:tabLst/>
              <a:defRPr/>
            </a:pPr>
            <a:r>
              <a:rPr lang="en-US" baseline="0" dirty="0" smtClean="0"/>
              <a:t>Ma</a:t>
            </a:r>
            <a:r>
              <a:rPr lang="en-US" dirty="0" smtClean="0"/>
              <a:t>intaining</a:t>
            </a:r>
            <a:r>
              <a:rPr lang="en-US" baseline="0" dirty="0" smtClean="0"/>
              <a:t> and enhancing i</a:t>
            </a:r>
            <a:r>
              <a:rPr lang="en-US" dirty="0" smtClean="0"/>
              <a:t>ndustry </a:t>
            </a:r>
            <a:r>
              <a:rPr lang="en-US" baseline="0" dirty="0" smtClean="0"/>
              <a:t>relationships is essential to ensuring course content remains relevant and that students are kept up to date and immersed in the fast paced changing industry. </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baseline="0" dirty="0" smtClean="0"/>
          </a:p>
          <a:p>
            <a:pPr marL="0" marR="0" indent="0" algn="l" defTabSz="457200" rtl="0" eaLnBrk="0" fontAlgn="base" latinLnBrk="0" hangingPunct="0">
              <a:lnSpc>
                <a:spcPct val="100000"/>
              </a:lnSpc>
              <a:spcBef>
                <a:spcPct val="30000"/>
              </a:spcBef>
              <a:spcAft>
                <a:spcPct val="0"/>
              </a:spcAft>
              <a:buClrTx/>
              <a:buSzTx/>
              <a:buFontTx/>
              <a:buNone/>
              <a:tabLst/>
              <a:defRPr/>
            </a:pPr>
            <a:r>
              <a:rPr lang="en-US" baseline="0" dirty="0" smtClean="0"/>
              <a:t>We anticipate approximately 40 Holmesglen students will participate in this pilot study. These students are enrolled in the Diploma and Advanced Diploma of Graphic Design programs and this live video streaming opportunity will provide a collaborative learning approach by allowing students to share and construct knowledge to achieve competency in the unit </a:t>
            </a:r>
            <a:r>
              <a:rPr lang="en-US" i="1" baseline="0" dirty="0" smtClean="0"/>
              <a:t>Plan and implement a project in the workplace</a:t>
            </a:r>
            <a:r>
              <a:rPr lang="en-US" i="0" baseline="0" dirty="0" smtClean="0"/>
              <a:t>.</a:t>
            </a:r>
          </a:p>
        </p:txBody>
      </p:sp>
      <p:sp>
        <p:nvSpPr>
          <p:cNvPr id="4" name="Slide Number Placeholder 3"/>
          <p:cNvSpPr>
            <a:spLocks noGrp="1"/>
          </p:cNvSpPr>
          <p:nvPr>
            <p:ph type="sldNum" sz="quarter" idx="10"/>
          </p:nvPr>
        </p:nvSpPr>
        <p:spPr/>
        <p:txBody>
          <a:bodyPr/>
          <a:lstStyle/>
          <a:p>
            <a:fld id="{48A7A1CD-33BC-F64C-9D90-648B92909604}" type="slidenum">
              <a:rPr lang="en-US" smtClean="0"/>
              <a:pPr/>
              <a:t>5</a:t>
            </a:fld>
            <a:endParaRPr lang="en-US"/>
          </a:p>
        </p:txBody>
      </p:sp>
    </p:spTree>
    <p:extLst>
      <p:ext uri="{BB962C8B-B14F-4D97-AF65-F5344CB8AC3E}">
        <p14:creationId xmlns:p14="http://schemas.microsoft.com/office/powerpoint/2010/main" val="17112572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i="0" baseline="0" dirty="0" smtClean="0"/>
              <a:t>The e-learning focus for this project is authentic work-related settings that allow the learner to think, apply and learn.</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i="0" baseline="0" dirty="0" smtClean="0"/>
          </a:p>
          <a:p>
            <a:pPr marL="0" marR="0" indent="0" algn="l" defTabSz="457200" rtl="0" eaLnBrk="0" fontAlgn="base" latinLnBrk="0" hangingPunct="0">
              <a:lnSpc>
                <a:spcPct val="100000"/>
              </a:lnSpc>
              <a:spcBef>
                <a:spcPct val="30000"/>
              </a:spcBef>
              <a:spcAft>
                <a:spcPct val="0"/>
              </a:spcAft>
              <a:buClrTx/>
              <a:buSzTx/>
              <a:buFontTx/>
              <a:buNone/>
              <a:tabLst/>
              <a:defRPr/>
            </a:pPr>
            <a:r>
              <a:rPr lang="en-US" i="0" baseline="0" dirty="0" smtClean="0"/>
              <a:t>It is anticipated that video streaming will encourage collaboration and a command of wide ranging, highly </a:t>
            </a:r>
            <a:r>
              <a:rPr lang="en-US" i="0" baseline="0" dirty="0" err="1" smtClean="0"/>
              <a:t>specialised</a:t>
            </a:r>
            <a:r>
              <a:rPr lang="en-US" i="0" baseline="0" dirty="0" smtClean="0"/>
              <a:t> technical, creative and conceptual skills and knowledge in graphic design.</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i="0" baseline="0" dirty="0" smtClean="0"/>
          </a:p>
          <a:p>
            <a:pPr marL="0" marR="0" indent="0" algn="l" defTabSz="457200" rtl="0" eaLnBrk="0" fontAlgn="base" latinLnBrk="0" hangingPunct="0">
              <a:lnSpc>
                <a:spcPct val="100000"/>
              </a:lnSpc>
              <a:spcBef>
                <a:spcPct val="30000"/>
              </a:spcBef>
              <a:spcAft>
                <a:spcPct val="0"/>
              </a:spcAft>
              <a:buClrTx/>
              <a:buSzTx/>
              <a:buFontTx/>
              <a:buNone/>
              <a:tabLst/>
              <a:defRPr/>
            </a:pPr>
            <a:r>
              <a:rPr lang="en-US" i="0" baseline="0" dirty="0" smtClean="0"/>
              <a:t>Learners will work individually or together to agree on the most effective methods in advance of video streaming sessions to ensure they collect all relevant information for development and refinement of the broad and complex range of </a:t>
            </a:r>
            <a:r>
              <a:rPr lang="en-US" i="0" baseline="0" dirty="0" err="1" smtClean="0"/>
              <a:t>specialised</a:t>
            </a:r>
            <a:r>
              <a:rPr lang="en-US" i="0" baseline="0" dirty="0" smtClean="0"/>
              <a:t> knowledge and skills required as a graphic design professional.</a:t>
            </a:r>
          </a:p>
        </p:txBody>
      </p:sp>
      <p:sp>
        <p:nvSpPr>
          <p:cNvPr id="4" name="Slide Number Placeholder 3"/>
          <p:cNvSpPr>
            <a:spLocks noGrp="1"/>
          </p:cNvSpPr>
          <p:nvPr>
            <p:ph type="sldNum" sz="quarter" idx="10"/>
          </p:nvPr>
        </p:nvSpPr>
        <p:spPr/>
        <p:txBody>
          <a:bodyPr/>
          <a:lstStyle/>
          <a:p>
            <a:fld id="{48A7A1CD-33BC-F64C-9D90-648B92909604}" type="slidenum">
              <a:rPr lang="en-US" smtClean="0"/>
              <a:pPr/>
              <a:t>6</a:t>
            </a:fld>
            <a:endParaRPr lang="en-US"/>
          </a:p>
        </p:txBody>
      </p:sp>
    </p:spTree>
    <p:extLst>
      <p:ext uri="{BB962C8B-B14F-4D97-AF65-F5344CB8AC3E}">
        <p14:creationId xmlns:p14="http://schemas.microsoft.com/office/powerpoint/2010/main" val="17112572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i="0" baseline="0" dirty="0" smtClean="0"/>
              <a:t>Thank you, does anyone have any questions?</a:t>
            </a:r>
          </a:p>
        </p:txBody>
      </p:sp>
      <p:sp>
        <p:nvSpPr>
          <p:cNvPr id="4" name="Slide Number Placeholder 3"/>
          <p:cNvSpPr>
            <a:spLocks noGrp="1"/>
          </p:cNvSpPr>
          <p:nvPr>
            <p:ph type="sldNum" sz="quarter" idx="10"/>
          </p:nvPr>
        </p:nvSpPr>
        <p:spPr/>
        <p:txBody>
          <a:bodyPr/>
          <a:lstStyle/>
          <a:p>
            <a:fld id="{48A7A1CD-33BC-F64C-9D90-648B92909604}" type="slidenum">
              <a:rPr lang="en-US" smtClean="0"/>
              <a:pPr/>
              <a:t>7</a:t>
            </a:fld>
            <a:endParaRPr lang="en-US"/>
          </a:p>
        </p:txBody>
      </p:sp>
    </p:spTree>
    <p:extLst>
      <p:ext uri="{BB962C8B-B14F-4D97-AF65-F5344CB8AC3E}">
        <p14:creationId xmlns:p14="http://schemas.microsoft.com/office/powerpoint/2010/main" val="17112572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Content Slide">
    <p:spTree>
      <p:nvGrpSpPr>
        <p:cNvPr id="1" name=""/>
        <p:cNvGrpSpPr/>
        <p:nvPr/>
      </p:nvGrpSpPr>
      <p:grpSpPr>
        <a:xfrm>
          <a:off x="0" y="0"/>
          <a:ext cx="0" cy="0"/>
          <a:chOff x="0" y="0"/>
          <a:chExt cx="0" cy="0"/>
        </a:xfrm>
      </p:grpSpPr>
      <p:sp>
        <p:nvSpPr>
          <p:cNvPr id="2" name="Title 1"/>
          <p:cNvSpPr>
            <a:spLocks noGrp="1"/>
          </p:cNvSpPr>
          <p:nvPr>
            <p:ph type="ctrTitle"/>
          </p:nvPr>
        </p:nvSpPr>
        <p:spPr>
          <a:xfrm>
            <a:off x="304800" y="2057400"/>
            <a:ext cx="8839200" cy="914400"/>
          </a:xfrm>
          <a:prstGeom prst="rect">
            <a:avLst/>
          </a:prstGeom>
        </p:spPr>
        <p:txBody>
          <a:bodyPr/>
          <a:lstStyle>
            <a:lvl1pPr algn="l">
              <a:defRPr sz="2400" b="1" i="0">
                <a:solidFill>
                  <a:schemeClr val="bg1"/>
                </a:solidFill>
                <a:latin typeface="Arial"/>
                <a:cs typeface="Arial"/>
              </a:defRPr>
            </a:lvl1pPr>
          </a:lstStyle>
          <a:p>
            <a:r>
              <a:rPr lang="en-US" smtClean="0"/>
              <a:t>Click to edit Master title style</a:t>
            </a:r>
            <a:endParaRPr lang="en-US" dirty="0"/>
          </a:p>
        </p:txBody>
      </p:sp>
      <p:sp>
        <p:nvSpPr>
          <p:cNvPr id="3" name="Subtitle 2"/>
          <p:cNvSpPr>
            <a:spLocks noGrp="1"/>
          </p:cNvSpPr>
          <p:nvPr>
            <p:ph type="subTitle" idx="1"/>
          </p:nvPr>
        </p:nvSpPr>
        <p:spPr>
          <a:xfrm>
            <a:off x="304800" y="3124200"/>
            <a:ext cx="8839200" cy="2971800"/>
          </a:xfrm>
          <a:prstGeom prst="rect">
            <a:avLst/>
          </a:prstGeom>
        </p:spPr>
        <p:txBody>
          <a:bodyPr/>
          <a:lstStyle>
            <a:lvl1pPr marL="0" indent="0" algn="l">
              <a:buNone/>
              <a:defRPr sz="1800" b="0" i="0">
                <a:solidFill>
                  <a:schemeClr val="bg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15678847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5" name="Title 1"/>
          <p:cNvSpPr>
            <a:spLocks noGrp="1"/>
          </p:cNvSpPr>
          <p:nvPr>
            <p:ph type="ctrTitle"/>
          </p:nvPr>
        </p:nvSpPr>
        <p:spPr>
          <a:xfrm>
            <a:off x="304800" y="1219200"/>
            <a:ext cx="8839200" cy="533400"/>
          </a:xfrm>
          <a:prstGeom prst="rect">
            <a:avLst/>
          </a:prstGeom>
        </p:spPr>
        <p:txBody>
          <a:bodyPr/>
          <a:lstStyle>
            <a:lvl1pPr algn="l">
              <a:defRPr sz="2400" b="1" i="0">
                <a:solidFill>
                  <a:schemeClr val="tx1"/>
                </a:solidFill>
                <a:latin typeface="Arial"/>
                <a:cs typeface="Arial"/>
              </a:defRPr>
            </a:lvl1pPr>
          </a:lstStyle>
          <a:p>
            <a:r>
              <a:rPr lang="en-AU" dirty="0" smtClean="0"/>
              <a:t>Click to edit Master title style</a:t>
            </a:r>
            <a:endParaRPr lang="en-US" dirty="0"/>
          </a:p>
        </p:txBody>
      </p:sp>
      <p:sp>
        <p:nvSpPr>
          <p:cNvPr id="6" name="Subtitle 2"/>
          <p:cNvSpPr>
            <a:spLocks noGrp="1"/>
          </p:cNvSpPr>
          <p:nvPr>
            <p:ph type="subTitle" idx="1"/>
          </p:nvPr>
        </p:nvSpPr>
        <p:spPr>
          <a:xfrm>
            <a:off x="304800" y="1981200"/>
            <a:ext cx="8839200" cy="4038600"/>
          </a:xfrm>
          <a:prstGeom prst="rect">
            <a:avLst/>
          </a:prstGeom>
        </p:spPr>
        <p:txBody>
          <a:bodyPr/>
          <a:lstStyle>
            <a:lvl1pPr marL="0" indent="0" algn="l">
              <a:buNone/>
              <a:defRPr sz="1800" b="0" i="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dirty="0" smtClean="0"/>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fld id="{11C85C10-1411-5041-9056-217B00181AE0}" type="datetime1">
              <a:rPr lang="en-US"/>
              <a:pPr/>
              <a:t>12/15/11</a:t>
            </a:fld>
            <a:endParaRPr lang="en-US"/>
          </a:p>
        </p:txBody>
      </p:sp>
      <p:sp>
        <p:nvSpPr>
          <p:cNvPr id="7" name="Slide Number Placeholder 5"/>
          <p:cNvSpPr>
            <a:spLocks noGrp="1"/>
          </p:cNvSpPr>
          <p:nvPr>
            <p:ph type="sldNum" sz="quarter" idx="11"/>
          </p:nvPr>
        </p:nvSpPr>
        <p:spPr/>
        <p:txBody>
          <a:bodyPr/>
          <a:lstStyle>
            <a:lvl1pPr>
              <a:defRPr/>
            </a:lvl1pPr>
          </a:lstStyle>
          <a:p>
            <a:fld id="{BBA89897-8E37-3E4D-BA58-62AF7B3465AC}" type="slidenum">
              <a:rPr lang="en-US"/>
              <a:pPr/>
              <a:t>‹#›</a:t>
            </a:fld>
            <a:endParaRPr lang="en-US"/>
          </a:p>
        </p:txBody>
      </p:sp>
    </p:spTree>
    <p:extLst>
      <p:ext uri="{BB962C8B-B14F-4D97-AF65-F5344CB8AC3E}">
        <p14:creationId xmlns:p14="http://schemas.microsoft.com/office/powerpoint/2010/main" val="2874918698"/>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1.xml"/><Relationship Id="rId3"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theme" Target="../theme/theme2.xml"/><Relationship Id="rId3"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8" descr="Main_cmyk"/>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6781800" y="0"/>
            <a:ext cx="2114550" cy="161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0" y="3048000"/>
            <a:ext cx="9144000" cy="3810000"/>
          </a:xfrm>
          <a:prstGeom prst="rect">
            <a:avLst/>
          </a:prstGeom>
          <a:solidFill>
            <a:srgbClr val="00C0F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ea typeface="ＭＳ Ｐゴシック" pitchFamily="-96" charset="-128"/>
            </a:endParaRPr>
          </a:p>
        </p:txBody>
      </p:sp>
      <p:sp>
        <p:nvSpPr>
          <p:cNvPr id="4" name="Rectangle 3"/>
          <p:cNvSpPr/>
          <p:nvPr/>
        </p:nvSpPr>
        <p:spPr>
          <a:xfrm>
            <a:off x="0" y="1905000"/>
            <a:ext cx="9144000" cy="1143000"/>
          </a:xfrm>
          <a:prstGeom prst="rect">
            <a:avLst/>
          </a:prstGeom>
          <a:solidFill>
            <a:srgbClr val="0099CC"/>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ea typeface="ＭＳ Ｐゴシック" pitchFamily="-96" charset="-128"/>
            </a:endParaRPr>
          </a:p>
        </p:txBody>
      </p:sp>
    </p:spTree>
  </p:cSld>
  <p:clrMap bg1="lt1" tx1="dk1" bg2="lt2" tx2="dk2" accent1="accent1" accent2="accent2" accent3="accent3" accent4="accent4" accent5="accent5" accent6="accent6" hlink="hlink" folHlink="folHlink"/>
  <p:sldLayoutIdLst>
    <p:sldLayoutId id="2147483656" r:id="rId1"/>
  </p:sldLayoutIdLst>
  <p:hf hdr="0" ftr="0"/>
  <p:txStyles>
    <p:titleStyle>
      <a:lvl1pPr algn="l" defTabSz="457200" rtl="0" eaLnBrk="1" fontAlgn="base" hangingPunct="1">
        <a:spcBef>
          <a:spcPct val="0"/>
        </a:spcBef>
        <a:spcAft>
          <a:spcPct val="0"/>
        </a:spcAft>
        <a:defRPr sz="2800" b="1" kern="1200">
          <a:solidFill>
            <a:schemeClr val="bg1"/>
          </a:solidFill>
          <a:latin typeface="Arial"/>
          <a:ea typeface="ＭＳ Ｐゴシック" pitchFamily="-96" charset="-128"/>
          <a:cs typeface="Arial"/>
        </a:defRPr>
      </a:lvl1pPr>
      <a:lvl2pPr algn="l" defTabSz="457200" rtl="0" eaLnBrk="1" fontAlgn="base" hangingPunct="1">
        <a:spcBef>
          <a:spcPct val="0"/>
        </a:spcBef>
        <a:spcAft>
          <a:spcPct val="0"/>
        </a:spcAft>
        <a:defRPr sz="2800" b="1">
          <a:solidFill>
            <a:schemeClr val="bg1"/>
          </a:solidFill>
          <a:latin typeface="Arial" charset="0"/>
          <a:ea typeface="ＭＳ Ｐゴシック" pitchFamily="-96" charset="-128"/>
          <a:cs typeface="Arial" charset="0"/>
        </a:defRPr>
      </a:lvl2pPr>
      <a:lvl3pPr algn="l" defTabSz="457200" rtl="0" eaLnBrk="1" fontAlgn="base" hangingPunct="1">
        <a:spcBef>
          <a:spcPct val="0"/>
        </a:spcBef>
        <a:spcAft>
          <a:spcPct val="0"/>
        </a:spcAft>
        <a:defRPr sz="2800" b="1">
          <a:solidFill>
            <a:schemeClr val="bg1"/>
          </a:solidFill>
          <a:latin typeface="Arial" charset="0"/>
          <a:ea typeface="ＭＳ Ｐゴシック" pitchFamily="-96" charset="-128"/>
          <a:cs typeface="Arial" charset="0"/>
        </a:defRPr>
      </a:lvl3pPr>
      <a:lvl4pPr algn="l" defTabSz="457200" rtl="0" eaLnBrk="1" fontAlgn="base" hangingPunct="1">
        <a:spcBef>
          <a:spcPct val="0"/>
        </a:spcBef>
        <a:spcAft>
          <a:spcPct val="0"/>
        </a:spcAft>
        <a:defRPr sz="2800" b="1">
          <a:solidFill>
            <a:schemeClr val="bg1"/>
          </a:solidFill>
          <a:latin typeface="Arial" charset="0"/>
          <a:ea typeface="ＭＳ Ｐゴシック" pitchFamily="-96" charset="-128"/>
          <a:cs typeface="Arial" charset="0"/>
        </a:defRPr>
      </a:lvl4pPr>
      <a:lvl5pPr algn="l" defTabSz="457200" rtl="0" eaLnBrk="1" fontAlgn="base" hangingPunct="1">
        <a:spcBef>
          <a:spcPct val="0"/>
        </a:spcBef>
        <a:spcAft>
          <a:spcPct val="0"/>
        </a:spcAft>
        <a:defRPr sz="2800" b="1">
          <a:solidFill>
            <a:schemeClr val="bg1"/>
          </a:solidFill>
          <a:latin typeface="Arial" charset="0"/>
          <a:ea typeface="ＭＳ Ｐゴシック" pitchFamily="-96" charset="-128"/>
          <a:cs typeface="Arial" charset="0"/>
        </a:defRPr>
      </a:lvl5pPr>
      <a:lvl6pPr marL="457200" algn="l" defTabSz="457200" rtl="0" eaLnBrk="1" fontAlgn="base" hangingPunct="1">
        <a:spcBef>
          <a:spcPct val="0"/>
        </a:spcBef>
        <a:spcAft>
          <a:spcPct val="0"/>
        </a:spcAft>
        <a:defRPr sz="2800" b="1">
          <a:solidFill>
            <a:schemeClr val="bg1"/>
          </a:solidFill>
          <a:latin typeface="Arial" charset="0"/>
          <a:ea typeface="ＭＳ Ｐゴシック" pitchFamily="-96" charset="-128"/>
        </a:defRPr>
      </a:lvl6pPr>
      <a:lvl7pPr marL="914400" algn="l" defTabSz="457200" rtl="0" eaLnBrk="1" fontAlgn="base" hangingPunct="1">
        <a:spcBef>
          <a:spcPct val="0"/>
        </a:spcBef>
        <a:spcAft>
          <a:spcPct val="0"/>
        </a:spcAft>
        <a:defRPr sz="2800" b="1">
          <a:solidFill>
            <a:schemeClr val="bg1"/>
          </a:solidFill>
          <a:latin typeface="Arial" charset="0"/>
          <a:ea typeface="ＭＳ Ｐゴシック" pitchFamily="-96" charset="-128"/>
        </a:defRPr>
      </a:lvl7pPr>
      <a:lvl8pPr marL="1371600" algn="l" defTabSz="457200" rtl="0" eaLnBrk="1" fontAlgn="base" hangingPunct="1">
        <a:spcBef>
          <a:spcPct val="0"/>
        </a:spcBef>
        <a:spcAft>
          <a:spcPct val="0"/>
        </a:spcAft>
        <a:defRPr sz="2800" b="1">
          <a:solidFill>
            <a:schemeClr val="bg1"/>
          </a:solidFill>
          <a:latin typeface="Arial" charset="0"/>
          <a:ea typeface="ＭＳ Ｐゴシック" pitchFamily="-96" charset="-128"/>
        </a:defRPr>
      </a:lvl8pPr>
      <a:lvl9pPr marL="1828800" algn="l" defTabSz="457200" rtl="0" eaLnBrk="1" fontAlgn="base" hangingPunct="1">
        <a:spcBef>
          <a:spcPct val="0"/>
        </a:spcBef>
        <a:spcAft>
          <a:spcPct val="0"/>
        </a:spcAft>
        <a:defRPr sz="2800" b="1">
          <a:solidFill>
            <a:schemeClr val="bg1"/>
          </a:solidFill>
          <a:latin typeface="Arial" charset="0"/>
          <a:ea typeface="ＭＳ Ｐゴシック" pitchFamily="-96" charset="-128"/>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ＭＳ Ｐゴシック" pitchFamily="-96" charset="-128"/>
          <a:cs typeface="ＭＳ Ｐゴシック" charset="0"/>
        </a:defRPr>
      </a:lvl1pPr>
      <a:lvl2pPr marL="742950" indent="-285750" algn="l" defTabSz="457200" rtl="0" eaLnBrk="1" fontAlgn="base" hangingPunct="1">
        <a:spcBef>
          <a:spcPct val="20000"/>
        </a:spcBef>
        <a:spcAft>
          <a:spcPct val="0"/>
        </a:spcAft>
        <a:buFont typeface="Arial" charset="0"/>
        <a:buChar char="–"/>
        <a:defRPr sz="2800" kern="1200">
          <a:solidFill>
            <a:schemeClr val="tx1"/>
          </a:solidFill>
          <a:latin typeface="+mn-lt"/>
          <a:ea typeface="ＭＳ Ｐゴシック" pitchFamily="-96" charset="-128"/>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ＭＳ Ｐゴシック" pitchFamily="-96" charset="-128"/>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pitchFamily="-96" charset="-128"/>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pitchFamily="-96"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3048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000">
                <a:solidFill>
                  <a:srgbClr val="898989"/>
                </a:solidFill>
                <a:cs typeface="Arial" charset="0"/>
              </a:defRPr>
            </a:lvl1pPr>
          </a:lstStyle>
          <a:p>
            <a:fld id="{D7A7B915-38C0-4A4E-A10C-6E8648F0D595}" type="datetime1">
              <a:rPr lang="en-US"/>
              <a:pPr/>
              <a:t>12/15/11</a:t>
            </a:fld>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000">
                <a:solidFill>
                  <a:srgbClr val="898989"/>
                </a:solidFill>
                <a:cs typeface="Arial" charset="0"/>
              </a:defRPr>
            </a:lvl1pPr>
          </a:lstStyle>
          <a:p>
            <a:fld id="{345A9144-DE19-6F49-978E-435FDE6B237F}" type="slidenum">
              <a:rPr lang="en-US"/>
              <a:pPr/>
              <a:t>‹#›</a:t>
            </a:fld>
            <a:endParaRPr lang="en-US"/>
          </a:p>
        </p:txBody>
      </p:sp>
      <p:sp>
        <p:nvSpPr>
          <p:cNvPr id="7" name="Line 7"/>
          <p:cNvSpPr>
            <a:spLocks noChangeShapeType="1"/>
          </p:cNvSpPr>
          <p:nvPr/>
        </p:nvSpPr>
        <p:spPr bwMode="auto">
          <a:xfrm flipH="1">
            <a:off x="304800" y="1752600"/>
            <a:ext cx="8839200" cy="0"/>
          </a:xfrm>
          <a:prstGeom prst="line">
            <a:avLst/>
          </a:prstGeom>
          <a:noFill/>
          <a:ln w="12700">
            <a:solidFill>
              <a:srgbClr val="0099CC"/>
            </a:solidFill>
            <a:round/>
            <a:headEnd/>
            <a:tailEnd/>
          </a:ln>
        </p:spPr>
        <p:txBody>
          <a:bodyPr wrap="none" anchor="ctr"/>
          <a:lstStyle/>
          <a:p>
            <a:pPr fontAlgn="auto">
              <a:spcBef>
                <a:spcPts val="0"/>
              </a:spcBef>
              <a:spcAft>
                <a:spcPts val="0"/>
              </a:spcAft>
              <a:defRPr/>
            </a:pPr>
            <a:endParaRPr lang="en-US">
              <a:latin typeface="+mn-lt"/>
              <a:ea typeface="+mn-ea"/>
              <a:cs typeface="+mn-cs"/>
            </a:endParaRPr>
          </a:p>
        </p:txBody>
      </p:sp>
      <p:pic>
        <p:nvPicPr>
          <p:cNvPr id="2053" name="Picture 2" descr="Main_cmyk"/>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7467600" y="0"/>
            <a:ext cx="1428750" cy="108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57" r:id="rId1"/>
  </p:sldLayoutIdLst>
  <p:hf hdr="0" ftr="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96" charset="-128"/>
          <a:cs typeface="ＭＳ Ｐゴシック" charset="0"/>
        </a:defRPr>
      </a:lvl1pPr>
      <a:lvl2pPr algn="ctr" defTabSz="457200" rtl="0" eaLnBrk="0" fontAlgn="base" hangingPunct="0">
        <a:spcBef>
          <a:spcPct val="0"/>
        </a:spcBef>
        <a:spcAft>
          <a:spcPct val="0"/>
        </a:spcAft>
        <a:defRPr sz="4400">
          <a:solidFill>
            <a:schemeClr val="tx1"/>
          </a:solidFill>
          <a:latin typeface="Arial" charset="0"/>
          <a:ea typeface="ＭＳ Ｐゴシック" pitchFamily="-96" charset="-128"/>
          <a:cs typeface="ＭＳ Ｐゴシック" charset="0"/>
        </a:defRPr>
      </a:lvl2pPr>
      <a:lvl3pPr algn="ctr" defTabSz="457200" rtl="0" eaLnBrk="0" fontAlgn="base" hangingPunct="0">
        <a:spcBef>
          <a:spcPct val="0"/>
        </a:spcBef>
        <a:spcAft>
          <a:spcPct val="0"/>
        </a:spcAft>
        <a:defRPr sz="4400">
          <a:solidFill>
            <a:schemeClr val="tx1"/>
          </a:solidFill>
          <a:latin typeface="Arial" charset="0"/>
          <a:ea typeface="ＭＳ Ｐゴシック" pitchFamily="-96" charset="-128"/>
          <a:cs typeface="ＭＳ Ｐゴシック" charset="0"/>
        </a:defRPr>
      </a:lvl3pPr>
      <a:lvl4pPr algn="ctr" defTabSz="457200" rtl="0" eaLnBrk="0" fontAlgn="base" hangingPunct="0">
        <a:spcBef>
          <a:spcPct val="0"/>
        </a:spcBef>
        <a:spcAft>
          <a:spcPct val="0"/>
        </a:spcAft>
        <a:defRPr sz="4400">
          <a:solidFill>
            <a:schemeClr val="tx1"/>
          </a:solidFill>
          <a:latin typeface="Arial" charset="0"/>
          <a:ea typeface="ＭＳ Ｐゴシック" pitchFamily="-96" charset="-128"/>
          <a:cs typeface="ＭＳ Ｐゴシック" charset="0"/>
        </a:defRPr>
      </a:lvl4pPr>
      <a:lvl5pPr algn="ctr" defTabSz="457200" rtl="0" eaLnBrk="0" fontAlgn="base" hangingPunct="0">
        <a:spcBef>
          <a:spcPct val="0"/>
        </a:spcBef>
        <a:spcAft>
          <a:spcPct val="0"/>
        </a:spcAft>
        <a:defRPr sz="4400">
          <a:solidFill>
            <a:schemeClr val="tx1"/>
          </a:solidFill>
          <a:latin typeface="Arial" charset="0"/>
          <a:ea typeface="ＭＳ Ｐゴシック" pitchFamily="-96" charset="-128"/>
          <a:cs typeface="ＭＳ Ｐゴシック" charset="0"/>
        </a:defRPr>
      </a:lvl5pPr>
      <a:lvl6pPr marL="457200" algn="ctr" defTabSz="457200" rtl="0" fontAlgn="base">
        <a:spcBef>
          <a:spcPct val="0"/>
        </a:spcBef>
        <a:spcAft>
          <a:spcPct val="0"/>
        </a:spcAft>
        <a:defRPr sz="4400">
          <a:solidFill>
            <a:schemeClr val="tx1"/>
          </a:solidFill>
          <a:latin typeface="Arial" charset="0"/>
          <a:ea typeface="ＭＳ Ｐゴシック" pitchFamily="-96" charset="-128"/>
        </a:defRPr>
      </a:lvl6pPr>
      <a:lvl7pPr marL="914400" algn="ctr" defTabSz="457200" rtl="0" fontAlgn="base">
        <a:spcBef>
          <a:spcPct val="0"/>
        </a:spcBef>
        <a:spcAft>
          <a:spcPct val="0"/>
        </a:spcAft>
        <a:defRPr sz="4400">
          <a:solidFill>
            <a:schemeClr val="tx1"/>
          </a:solidFill>
          <a:latin typeface="Arial" charset="0"/>
          <a:ea typeface="ＭＳ Ｐゴシック" pitchFamily="-96" charset="-128"/>
        </a:defRPr>
      </a:lvl7pPr>
      <a:lvl8pPr marL="1371600" algn="ctr" defTabSz="457200" rtl="0" fontAlgn="base">
        <a:spcBef>
          <a:spcPct val="0"/>
        </a:spcBef>
        <a:spcAft>
          <a:spcPct val="0"/>
        </a:spcAft>
        <a:defRPr sz="4400">
          <a:solidFill>
            <a:schemeClr val="tx1"/>
          </a:solidFill>
          <a:latin typeface="Arial" charset="0"/>
          <a:ea typeface="ＭＳ Ｐゴシック" pitchFamily="-96" charset="-128"/>
        </a:defRPr>
      </a:lvl8pPr>
      <a:lvl9pPr marL="1828800" algn="ctr" defTabSz="457200" rtl="0" fontAlgn="base">
        <a:spcBef>
          <a:spcPct val="0"/>
        </a:spcBef>
        <a:spcAft>
          <a:spcPct val="0"/>
        </a:spcAft>
        <a:defRPr sz="4400">
          <a:solidFill>
            <a:schemeClr val="tx1"/>
          </a:solidFill>
          <a:latin typeface="Arial" charset="0"/>
          <a:ea typeface="ＭＳ Ｐゴシック" pitchFamily="-96"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pitchFamily="-96" charset="-128"/>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pitchFamily="-96"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itchFamily="-96"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96"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96"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bwMode="auto">
          <a:xfrm>
            <a:off x="304800" y="2204864"/>
            <a:ext cx="8839200" cy="86409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noAutofit/>
          </a:bodyPr>
          <a:lstStyle/>
          <a:p>
            <a:pPr>
              <a:spcBef>
                <a:spcPts val="0"/>
              </a:spcBef>
            </a:pPr>
            <a:r>
              <a:rPr lang="en-US" sz="3600" dirty="0" smtClean="0">
                <a:latin typeface="Arial" charset="0"/>
                <a:ea typeface="ＭＳ Ｐゴシック" charset="0"/>
                <a:cs typeface="Arial" charset="0"/>
              </a:rPr>
              <a:t>NBN e-learning program 2012</a:t>
            </a:r>
            <a:br>
              <a:rPr lang="en-US" sz="3600" dirty="0" smtClean="0">
                <a:latin typeface="Arial" charset="0"/>
                <a:ea typeface="ＭＳ Ｐゴシック" charset="0"/>
                <a:cs typeface="Arial" charset="0"/>
              </a:rPr>
            </a:br>
            <a:r>
              <a:rPr lang="en-US" sz="3600" dirty="0" smtClean="0">
                <a:latin typeface="Arial" charset="0"/>
                <a:ea typeface="ＭＳ Ｐゴシック" charset="0"/>
                <a:cs typeface="Arial" charset="0"/>
              </a:rPr>
              <a:t/>
            </a:r>
            <a:br>
              <a:rPr lang="en-US" sz="3600" dirty="0" smtClean="0">
                <a:latin typeface="Arial" charset="0"/>
                <a:ea typeface="ＭＳ Ｐゴシック" charset="0"/>
                <a:cs typeface="Arial" charset="0"/>
              </a:rPr>
            </a:br>
            <a:r>
              <a:rPr lang="en-US" sz="2800" dirty="0" smtClean="0">
                <a:solidFill>
                  <a:schemeClr val="tx1"/>
                </a:solidFill>
                <a:latin typeface="Arial" charset="0"/>
                <a:ea typeface="ＭＳ Ｐゴシック" charset="0"/>
                <a:cs typeface="Arial" charset="0"/>
              </a:rPr>
              <a:t>Design </a:t>
            </a:r>
            <a:r>
              <a:rPr lang="en-US" sz="2800" dirty="0">
                <a:solidFill>
                  <a:schemeClr val="tx1"/>
                </a:solidFill>
                <a:latin typeface="Arial" charset="0"/>
                <a:ea typeface="ＭＳ Ｐゴシック" charset="0"/>
                <a:cs typeface="Arial" charset="0"/>
              </a:rPr>
              <a:t>industry partnerships through the National Broadband Network</a:t>
            </a:r>
            <a:br>
              <a:rPr lang="en-US" sz="2800" dirty="0">
                <a:solidFill>
                  <a:schemeClr val="tx1"/>
                </a:solidFill>
                <a:latin typeface="Arial" charset="0"/>
                <a:ea typeface="ＭＳ Ｐゴシック" charset="0"/>
                <a:cs typeface="Arial" charset="0"/>
              </a:rPr>
            </a:br>
            <a:endParaRPr lang="en-US" sz="2800" dirty="0">
              <a:latin typeface="Arial" charset="0"/>
              <a:ea typeface="ＭＳ Ｐゴシック" charset="0"/>
              <a:cs typeface="Arial" charset="0"/>
            </a:endParaRPr>
          </a:p>
        </p:txBody>
      </p:sp>
      <p:sp>
        <p:nvSpPr>
          <p:cNvPr id="4" name="TextBox 3"/>
          <p:cNvSpPr txBox="1"/>
          <p:nvPr/>
        </p:nvSpPr>
        <p:spPr>
          <a:xfrm>
            <a:off x="3995936" y="5157192"/>
            <a:ext cx="4968552" cy="1015663"/>
          </a:xfrm>
          <a:prstGeom prst="rect">
            <a:avLst/>
          </a:prstGeom>
          <a:noFill/>
        </p:spPr>
        <p:txBody>
          <a:bodyPr wrap="square" rtlCol="0">
            <a:spAutoFit/>
          </a:bodyPr>
          <a:lstStyle/>
          <a:p>
            <a:r>
              <a:rPr lang="en-US" sz="2000" b="1" dirty="0" err="1" smtClean="0"/>
              <a:t>Adi</a:t>
            </a:r>
            <a:r>
              <a:rPr lang="en-US" sz="2000" b="1" dirty="0" smtClean="0"/>
              <a:t> </a:t>
            </a:r>
            <a:r>
              <a:rPr lang="en-US" sz="2000" b="1" dirty="0" err="1" smtClean="0"/>
              <a:t>Glancy</a:t>
            </a:r>
            <a:endParaRPr lang="en-US" sz="2000" b="1" dirty="0" smtClean="0"/>
          </a:p>
          <a:p>
            <a:r>
              <a:rPr lang="en-US" sz="2000" i="1" dirty="0" smtClean="0"/>
              <a:t>Project Manager</a:t>
            </a:r>
            <a:br>
              <a:rPr lang="en-US" sz="2000" i="1" dirty="0" smtClean="0"/>
            </a:br>
            <a:r>
              <a:rPr lang="en-US" sz="2000" i="1" dirty="0" smtClean="0"/>
              <a:t>Learning, Innovation and Development</a:t>
            </a:r>
            <a:endParaRPr lang="en-US" sz="2000" i="1" dirty="0"/>
          </a:p>
        </p:txBody>
      </p:sp>
      <p:pic>
        <p:nvPicPr>
          <p:cNvPr id="9" name="Picture 8"/>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39552" y="4365104"/>
            <a:ext cx="2880320" cy="2376264"/>
          </a:xfrm>
          <a:prstGeom prst="rect">
            <a:avLst/>
          </a:prstGeom>
          <a:noFill/>
          <a:ln>
            <a:noFill/>
          </a:ln>
        </p:spPr>
      </p:pic>
      <p:pic>
        <p:nvPicPr>
          <p:cNvPr id="10" name="Picture 9" descr="graphic_design_studio_bristol.jp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99592" y="4581128"/>
            <a:ext cx="2166466" cy="1448438"/>
          </a:xfrm>
          <a:prstGeom prst="rect">
            <a:avLst/>
          </a:prstGeom>
          <a:solidFill>
            <a:srgbClr val="000000">
              <a:shade val="95000"/>
            </a:srgbClr>
          </a:solidFill>
          <a:ln w="193675" cap="sq">
            <a:noFill/>
            <a:miter lim="800000"/>
          </a:ln>
          <a:effectLst>
            <a:outerShdw blurRad="254000" dist="190500" dir="2700000" sy="90000" algn="bl" rotWithShape="0">
              <a:srgbClr val="000000">
                <a:alpha val="40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1"/>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E1AA931C-E8A6-FB4D-B472-3025CDC06CAD}" type="datetime4">
              <a:rPr lang="en-US">
                <a:solidFill>
                  <a:srgbClr val="898989"/>
                </a:solidFill>
                <a:cs typeface="Arial" charset="0"/>
              </a:rPr>
              <a:pPr eaLnBrk="1" hangingPunct="1"/>
              <a:t>December 15, 2011</a:t>
            </a:fld>
            <a:endParaRPr lang="en-US">
              <a:solidFill>
                <a:srgbClr val="898989"/>
              </a:solidFill>
              <a:cs typeface="Arial" charset="0"/>
            </a:endParaRPr>
          </a:p>
        </p:txBody>
      </p:sp>
      <p:sp>
        <p:nvSpPr>
          <p:cNvPr id="4099" name="Slide Number Placehold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444A8616-6E4A-3F4C-BCD0-B0B560842C72}" type="slidenum">
              <a:rPr lang="en-US">
                <a:solidFill>
                  <a:srgbClr val="898989"/>
                </a:solidFill>
                <a:cs typeface="Arial" charset="0"/>
              </a:rPr>
              <a:pPr eaLnBrk="1" hangingPunct="1"/>
              <a:t>2</a:t>
            </a:fld>
            <a:endParaRPr lang="en-US">
              <a:solidFill>
                <a:srgbClr val="898989"/>
              </a:solidFill>
              <a:cs typeface="Arial" charset="0"/>
            </a:endParaRPr>
          </a:p>
        </p:txBody>
      </p:sp>
      <p:sp>
        <p:nvSpPr>
          <p:cNvPr id="4100" name="Title 9"/>
          <p:cNvSpPr>
            <a:spLocks noGrp="1"/>
          </p:cNvSpPr>
          <p:nvPr>
            <p:ph type="ctrTitle"/>
          </p:nvPr>
        </p:nvSpPr>
        <p:spPr bwMode="auto">
          <a:xfrm>
            <a:off x="304800" y="1124744"/>
            <a:ext cx="8553450" cy="533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eaLnBrk="1" hangingPunct="1"/>
            <a:r>
              <a:rPr lang="en-US" sz="3200" dirty="0" smtClean="0">
                <a:latin typeface="Arial" charset="0"/>
                <a:ea typeface="ＭＳ Ｐゴシック" charset="0"/>
                <a:cs typeface="Arial" charset="0"/>
              </a:rPr>
              <a:t>Project overview</a:t>
            </a:r>
            <a:endParaRPr lang="en-US" sz="3200" dirty="0">
              <a:latin typeface="Arial" charset="0"/>
              <a:ea typeface="ＭＳ Ｐゴシック" charset="0"/>
              <a:cs typeface="Arial" charset="0"/>
            </a:endParaRPr>
          </a:p>
        </p:txBody>
      </p:sp>
      <p:cxnSp>
        <p:nvCxnSpPr>
          <p:cNvPr id="29" name="Straight Connector 28"/>
          <p:cNvCxnSpPr/>
          <p:nvPr/>
        </p:nvCxnSpPr>
        <p:spPr>
          <a:xfrm flipH="1">
            <a:off x="4519242" y="5008552"/>
            <a:ext cx="1008112" cy="0"/>
          </a:xfrm>
          <a:prstGeom prst="line">
            <a:avLst/>
          </a:prstGeom>
        </p:spPr>
        <p:style>
          <a:lnRef idx="2">
            <a:schemeClr val="accent1"/>
          </a:lnRef>
          <a:fillRef idx="0">
            <a:schemeClr val="accent1"/>
          </a:fillRef>
          <a:effectRef idx="1">
            <a:schemeClr val="accent1"/>
          </a:effectRef>
          <a:fontRef idx="minor">
            <a:schemeClr val="tx1"/>
          </a:fontRef>
        </p:style>
      </p:cxnSp>
      <p:grpSp>
        <p:nvGrpSpPr>
          <p:cNvPr id="2" name="Group 1"/>
          <p:cNvGrpSpPr/>
          <p:nvPr/>
        </p:nvGrpSpPr>
        <p:grpSpPr>
          <a:xfrm>
            <a:off x="755576" y="3120392"/>
            <a:ext cx="7652098" cy="3287052"/>
            <a:chOff x="635575" y="2431586"/>
            <a:chExt cx="7772099" cy="3780460"/>
          </a:xfrm>
        </p:grpSpPr>
        <p:pic>
          <p:nvPicPr>
            <p:cNvPr id="14" name="Picture 13"/>
            <p:cNvPicPr>
              <a:picLocks noChangeAspect="1"/>
            </p:cNvPicPr>
            <p:nvPr/>
          </p:nvPicPr>
          <p:blipFill rotWithShape="1">
            <a:blip r:embed="rId3">
              <a:clrChange>
                <a:clrFrom>
                  <a:srgbClr val="FFFFFF"/>
                </a:clrFrom>
                <a:clrTo>
                  <a:srgbClr val="FFFFFF">
                    <a:alpha val="0"/>
                  </a:srgbClr>
                </a:clrTo>
              </a:clrChange>
            </a:blip>
            <a:srcRect l="15963" t="8814" r="15110" b="11820"/>
            <a:stretch/>
          </p:blipFill>
          <p:spPr>
            <a:xfrm>
              <a:off x="4375226" y="2431586"/>
              <a:ext cx="1224136" cy="1409515"/>
            </a:xfrm>
            <a:prstGeom prst="rect">
              <a:avLst/>
            </a:prstGeom>
          </p:spPr>
        </p:pic>
        <p:pic>
          <p:nvPicPr>
            <p:cNvPr id="20" name="Picture 19"/>
            <p:cNvPicPr>
              <a:picLocks noChangeAspect="1"/>
            </p:cNvPicPr>
            <p:nvPr/>
          </p:nvPicPr>
          <p:blipFill>
            <a:blip r:embed="rId4">
              <a:clrChange>
                <a:clrFrom>
                  <a:srgbClr val="FFFFFF"/>
                </a:clrFrom>
                <a:clrTo>
                  <a:srgbClr val="FFFFFF">
                    <a:alpha val="0"/>
                  </a:srgbClr>
                </a:clrTo>
              </a:clrChange>
            </a:blip>
            <a:stretch>
              <a:fillRect/>
            </a:stretch>
          </p:blipFill>
          <p:spPr>
            <a:xfrm rot="522792" flipH="1">
              <a:off x="1219871" y="2559068"/>
              <a:ext cx="1214824" cy="1214824"/>
            </a:xfrm>
            <a:prstGeom prst="rect">
              <a:avLst/>
            </a:prstGeom>
          </p:spPr>
        </p:pic>
        <p:pic>
          <p:nvPicPr>
            <p:cNvPr id="15" name="Picture 14"/>
            <p:cNvPicPr>
              <a:picLocks noChangeAspect="1"/>
            </p:cNvPicPr>
            <p:nvPr/>
          </p:nvPicPr>
          <p:blipFill rotWithShape="1">
            <a:blip r:embed="rId5">
              <a:clrChange>
                <a:clrFrom>
                  <a:srgbClr val="FFFFFF"/>
                </a:clrFrom>
                <a:clrTo>
                  <a:srgbClr val="FFFFFF">
                    <a:alpha val="0"/>
                  </a:srgbClr>
                </a:clrTo>
              </a:clrChange>
            </a:blip>
            <a:srcRect l="11401" b="17162"/>
            <a:stretch/>
          </p:blipFill>
          <p:spPr>
            <a:xfrm>
              <a:off x="7183538" y="2741556"/>
              <a:ext cx="1224136" cy="1144550"/>
            </a:xfrm>
            <a:prstGeom prst="rect">
              <a:avLst/>
            </a:prstGeom>
          </p:spPr>
        </p:pic>
        <p:sp>
          <p:nvSpPr>
            <p:cNvPr id="22" name="TextBox 21"/>
            <p:cNvSpPr txBox="1"/>
            <p:nvPr/>
          </p:nvSpPr>
          <p:spPr>
            <a:xfrm>
              <a:off x="635575" y="3640400"/>
              <a:ext cx="3288353" cy="755380"/>
            </a:xfrm>
            <a:prstGeom prst="rect">
              <a:avLst/>
            </a:prstGeom>
            <a:noFill/>
          </p:spPr>
          <p:txBody>
            <a:bodyPr wrap="square" rtlCol="0">
              <a:spAutoFit/>
            </a:bodyPr>
            <a:lstStyle/>
            <a:p>
              <a:pPr algn="ctr"/>
              <a:r>
                <a:rPr lang="en-US" sz="2000" dirty="0" smtClean="0"/>
                <a:t>Graphic Design Studio</a:t>
              </a:r>
              <a:br>
                <a:rPr lang="en-US" sz="2000" dirty="0" smtClean="0"/>
              </a:br>
              <a:r>
                <a:rPr lang="en-US" sz="2000" dirty="0" smtClean="0"/>
                <a:t>Brunswick, Victoria</a:t>
              </a:r>
              <a:endParaRPr lang="en-US" sz="2000" dirty="0"/>
            </a:p>
          </p:txBody>
        </p:sp>
        <p:cxnSp>
          <p:nvCxnSpPr>
            <p:cNvPr id="17" name="Straight Connector 16"/>
            <p:cNvCxnSpPr/>
            <p:nvPr/>
          </p:nvCxnSpPr>
          <p:spPr>
            <a:xfrm>
              <a:off x="2359002" y="3136344"/>
              <a:ext cx="216024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a:off x="5239322" y="3136344"/>
              <a:ext cx="2088232"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4" name="Straight Connector 23"/>
            <p:cNvCxnSpPr>
              <a:stCxn id="15" idx="2"/>
            </p:cNvCxnSpPr>
            <p:nvPr/>
          </p:nvCxnSpPr>
          <p:spPr>
            <a:xfrm>
              <a:off x="7795606" y="3886106"/>
              <a:ext cx="0" cy="1050438"/>
            </a:xfrm>
            <a:prstGeom prst="line">
              <a:avLst/>
            </a:prstGeom>
          </p:spPr>
          <p:style>
            <a:lnRef idx="2">
              <a:schemeClr val="accent1"/>
            </a:lnRef>
            <a:fillRef idx="0">
              <a:schemeClr val="accent1"/>
            </a:fillRef>
            <a:effectRef idx="1">
              <a:schemeClr val="accent1"/>
            </a:effectRef>
            <a:fontRef idx="minor">
              <a:schemeClr val="tx1"/>
            </a:fontRef>
          </p:style>
        </p:cxnSp>
        <p:sp>
          <p:nvSpPr>
            <p:cNvPr id="26" name="Rounded Rectangle 25"/>
            <p:cNvSpPr/>
            <p:nvPr/>
          </p:nvSpPr>
          <p:spPr>
            <a:xfrm>
              <a:off x="5599362" y="4751878"/>
              <a:ext cx="2055736" cy="472698"/>
            </a:xfrm>
            <a:prstGeom prst="round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solidFill>
                    <a:srgbClr val="000000"/>
                  </a:solidFill>
                  <a:latin typeface="Arial"/>
                  <a:cs typeface="Arial"/>
                </a:rPr>
                <a:t>Internet</a:t>
              </a:r>
              <a:endParaRPr lang="en-US" sz="2000" dirty="0">
                <a:solidFill>
                  <a:srgbClr val="000000"/>
                </a:solidFill>
                <a:latin typeface="Arial"/>
                <a:cs typeface="Arial"/>
              </a:endParaRPr>
            </a:p>
          </p:txBody>
        </p:sp>
        <p:sp>
          <p:nvSpPr>
            <p:cNvPr id="36" name="TextBox 35"/>
            <p:cNvSpPr txBox="1"/>
            <p:nvPr/>
          </p:nvSpPr>
          <p:spPr>
            <a:xfrm>
              <a:off x="2330803" y="5397902"/>
              <a:ext cx="3196551" cy="814144"/>
            </a:xfrm>
            <a:prstGeom prst="rect">
              <a:avLst/>
            </a:prstGeom>
            <a:noFill/>
          </p:spPr>
          <p:txBody>
            <a:bodyPr wrap="square" rtlCol="0">
              <a:spAutoFit/>
            </a:bodyPr>
            <a:lstStyle/>
            <a:p>
              <a:pPr algn="ctr"/>
              <a:r>
                <a:rPr lang="en-US" sz="2000" dirty="0" smtClean="0"/>
                <a:t>Graphic design students</a:t>
              </a:r>
              <a:br>
                <a:rPr lang="en-US" sz="2000" dirty="0" smtClean="0"/>
              </a:br>
              <a:r>
                <a:rPr lang="en-US" sz="2000" dirty="0" err="1" smtClean="0"/>
                <a:t>Chadstone</a:t>
              </a:r>
              <a:r>
                <a:rPr lang="en-US" sz="2000" dirty="0" smtClean="0"/>
                <a:t>, Victoria</a:t>
              </a:r>
              <a:endParaRPr lang="en-US" sz="2000" dirty="0"/>
            </a:p>
          </p:txBody>
        </p:sp>
        <p:pic>
          <p:nvPicPr>
            <p:cNvPr id="32" name="Picture 31"/>
            <p:cNvPicPr>
              <a:picLocks noChangeAspect="1"/>
            </p:cNvPicPr>
            <p:nvPr/>
          </p:nvPicPr>
          <p:blipFill>
            <a:blip r:embed="rId6"/>
            <a:stretch>
              <a:fillRect/>
            </a:stretch>
          </p:blipFill>
          <p:spPr>
            <a:xfrm>
              <a:off x="2941623" y="4576193"/>
              <a:ext cx="1524000" cy="812800"/>
            </a:xfrm>
            <a:prstGeom prst="rect">
              <a:avLst/>
            </a:prstGeom>
          </p:spPr>
        </p:pic>
      </p:grpSp>
      <p:sp>
        <p:nvSpPr>
          <p:cNvPr id="4" name="TextBox 3"/>
          <p:cNvSpPr txBox="1"/>
          <p:nvPr/>
        </p:nvSpPr>
        <p:spPr>
          <a:xfrm>
            <a:off x="304800" y="1827731"/>
            <a:ext cx="8553449" cy="1292662"/>
          </a:xfrm>
          <a:prstGeom prst="rect">
            <a:avLst/>
          </a:prstGeom>
          <a:noFill/>
        </p:spPr>
        <p:txBody>
          <a:bodyPr wrap="square" rtlCol="0">
            <a:spAutoFit/>
          </a:bodyPr>
          <a:lstStyle/>
          <a:p>
            <a:r>
              <a:rPr lang="en-US" sz="2600" dirty="0" smtClean="0"/>
              <a:t>Video streaming via the National Broadband </a:t>
            </a:r>
            <a:br>
              <a:rPr lang="en-US" sz="2600" dirty="0" smtClean="0"/>
            </a:br>
            <a:r>
              <a:rPr lang="en-US" sz="2600" dirty="0" smtClean="0"/>
              <a:t>Network (NBN) – a method to improving access to industry expertise</a:t>
            </a:r>
            <a:endParaRPr lang="en-US" sz="2600"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1"/>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E1AA931C-E8A6-FB4D-B472-3025CDC06CAD}" type="datetime4">
              <a:rPr lang="en-US">
                <a:solidFill>
                  <a:srgbClr val="898989"/>
                </a:solidFill>
                <a:cs typeface="Arial" charset="0"/>
              </a:rPr>
              <a:pPr eaLnBrk="1" hangingPunct="1"/>
              <a:t>December 15, 2011</a:t>
            </a:fld>
            <a:endParaRPr lang="en-US">
              <a:solidFill>
                <a:srgbClr val="898989"/>
              </a:solidFill>
              <a:cs typeface="Arial" charset="0"/>
            </a:endParaRPr>
          </a:p>
        </p:txBody>
      </p:sp>
      <p:sp>
        <p:nvSpPr>
          <p:cNvPr id="4099" name="Slide Number Placehold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444A8616-6E4A-3F4C-BCD0-B0B560842C72}" type="slidenum">
              <a:rPr lang="en-US">
                <a:solidFill>
                  <a:srgbClr val="898989"/>
                </a:solidFill>
                <a:cs typeface="Arial" charset="0"/>
              </a:rPr>
              <a:pPr eaLnBrk="1" hangingPunct="1"/>
              <a:t>3</a:t>
            </a:fld>
            <a:endParaRPr lang="en-US">
              <a:solidFill>
                <a:srgbClr val="898989"/>
              </a:solidFill>
              <a:cs typeface="Arial" charset="0"/>
            </a:endParaRPr>
          </a:p>
        </p:txBody>
      </p:sp>
      <p:sp>
        <p:nvSpPr>
          <p:cNvPr id="4100" name="Title 9"/>
          <p:cNvSpPr>
            <a:spLocks noGrp="1"/>
          </p:cNvSpPr>
          <p:nvPr>
            <p:ph type="ctrTitle"/>
          </p:nvPr>
        </p:nvSpPr>
        <p:spPr bwMode="auto">
          <a:xfrm>
            <a:off x="304800" y="1124744"/>
            <a:ext cx="8553450" cy="533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eaLnBrk="1" hangingPunct="1"/>
            <a:r>
              <a:rPr lang="en-US" sz="3200" dirty="0" smtClean="0">
                <a:latin typeface="Arial" charset="0"/>
                <a:ea typeface="ＭＳ Ｐゴシック" charset="0"/>
                <a:cs typeface="Arial" charset="0"/>
              </a:rPr>
              <a:t>Project rationale</a:t>
            </a:r>
            <a:endParaRPr lang="en-US" sz="3200" dirty="0">
              <a:latin typeface="Arial" charset="0"/>
              <a:ea typeface="ＭＳ Ｐゴシック" charset="0"/>
              <a:cs typeface="Arial" charset="0"/>
            </a:endParaRPr>
          </a:p>
        </p:txBody>
      </p:sp>
      <p:sp>
        <p:nvSpPr>
          <p:cNvPr id="4101" name="Subtitle 10"/>
          <p:cNvSpPr>
            <a:spLocks noGrp="1"/>
          </p:cNvSpPr>
          <p:nvPr>
            <p:ph type="subTitle" idx="1"/>
          </p:nvPr>
        </p:nvSpPr>
        <p:spPr bwMode="auto">
          <a:xfrm>
            <a:off x="316909" y="1988840"/>
            <a:ext cx="8553450" cy="403244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marL="540000" indent="-540000" eaLnBrk="1" hangingPunct="1">
              <a:spcBef>
                <a:spcPts val="1200"/>
              </a:spcBef>
              <a:buFont typeface="Arial"/>
              <a:buChar char="•"/>
            </a:pPr>
            <a:r>
              <a:rPr lang="en-US" sz="2800" dirty="0" smtClean="0">
                <a:latin typeface="Arial" charset="0"/>
                <a:ea typeface="ＭＳ Ｐゴシック" charset="0"/>
                <a:cs typeface="Arial" charset="0"/>
              </a:rPr>
              <a:t>The strength of the NBN permits live video streaming</a:t>
            </a:r>
            <a:r>
              <a:rPr lang="en-US" sz="2800" dirty="0">
                <a:latin typeface="Arial" charset="0"/>
                <a:ea typeface="ＭＳ Ｐゴシック" charset="0"/>
                <a:cs typeface="Arial" charset="0"/>
              </a:rPr>
              <a:t> </a:t>
            </a:r>
            <a:r>
              <a:rPr lang="en-US" sz="2800" dirty="0" smtClean="0">
                <a:latin typeface="Arial" charset="0"/>
                <a:ea typeface="ＭＳ Ｐゴシック" charset="0"/>
                <a:cs typeface="Arial" charset="0"/>
              </a:rPr>
              <a:t>as a delivery method.</a:t>
            </a:r>
          </a:p>
          <a:p>
            <a:pPr marL="540000" indent="-540000" eaLnBrk="1" hangingPunct="1">
              <a:spcBef>
                <a:spcPts val="1200"/>
              </a:spcBef>
              <a:buFont typeface="Arial"/>
              <a:buChar char="•"/>
            </a:pPr>
            <a:r>
              <a:rPr lang="en-US" sz="2800" dirty="0" smtClean="0">
                <a:latin typeface="Arial" charset="0"/>
                <a:ea typeface="ＭＳ Ｐゴシック" charset="0"/>
                <a:cs typeface="Arial" charset="0"/>
              </a:rPr>
              <a:t>Video streaming facilitates access to a </a:t>
            </a:r>
            <a:r>
              <a:rPr lang="en-US" sz="2800" dirty="0">
                <a:latin typeface="Arial" charset="0"/>
                <a:ea typeface="ＭＳ Ｐゴシック" charset="0"/>
                <a:cs typeface="Arial" charset="0"/>
              </a:rPr>
              <a:t>r</a:t>
            </a:r>
            <a:r>
              <a:rPr lang="en-US" sz="2800" dirty="0" smtClean="0">
                <a:latin typeface="Arial" charset="0"/>
                <a:ea typeface="ＭＳ Ｐゴシック" charset="0"/>
                <a:cs typeface="Arial" charset="0"/>
              </a:rPr>
              <a:t>ange of industry sectors, products and services.</a:t>
            </a:r>
          </a:p>
          <a:p>
            <a:pPr marL="540000" indent="-540000" eaLnBrk="1" hangingPunct="1">
              <a:spcBef>
                <a:spcPts val="1200"/>
              </a:spcBef>
              <a:buFont typeface="Arial"/>
              <a:buChar char="•"/>
            </a:pPr>
            <a:r>
              <a:rPr lang="en-US" sz="2800" dirty="0" smtClean="0">
                <a:latin typeface="Arial" charset="0"/>
                <a:ea typeface="ＭＳ Ｐゴシック" charset="0"/>
                <a:cs typeface="Arial" charset="0"/>
              </a:rPr>
              <a:t>Students will be able to view industry experts </a:t>
            </a:r>
            <a:br>
              <a:rPr lang="en-US" sz="2800" dirty="0" smtClean="0">
                <a:latin typeface="Arial" charset="0"/>
                <a:ea typeface="ＭＳ Ｐゴシック" charset="0"/>
                <a:cs typeface="Arial" charset="0"/>
              </a:rPr>
            </a:br>
            <a:r>
              <a:rPr lang="en-US" sz="2800" dirty="0" smtClean="0">
                <a:latin typeface="Arial" charset="0"/>
                <a:ea typeface="ＭＳ Ｐゴシック" charset="0"/>
                <a:cs typeface="Arial" charset="0"/>
              </a:rPr>
              <a:t>in action from the classroom – creating robust discussions between industry experts </a:t>
            </a:r>
            <a:br>
              <a:rPr lang="en-US" sz="2800" dirty="0" smtClean="0">
                <a:latin typeface="Arial" charset="0"/>
                <a:ea typeface="ＭＳ Ｐゴシック" charset="0"/>
                <a:cs typeface="Arial" charset="0"/>
              </a:rPr>
            </a:br>
            <a:r>
              <a:rPr lang="en-US" sz="2800" dirty="0" smtClean="0">
                <a:latin typeface="Arial" charset="0"/>
                <a:ea typeface="ＭＳ Ｐゴシック" charset="0"/>
                <a:cs typeface="Arial" charset="0"/>
              </a:rPr>
              <a:t>and learners.</a:t>
            </a:r>
          </a:p>
          <a:p>
            <a:pPr eaLnBrk="1" hangingPunct="1"/>
            <a:endParaRPr lang="en-US" dirty="0">
              <a:latin typeface="Arial" charset="0"/>
              <a:ea typeface="ＭＳ Ｐゴシック" charset="0"/>
              <a:cs typeface="Arial" charset="0"/>
            </a:endParaRPr>
          </a:p>
        </p:txBody>
      </p:sp>
    </p:spTree>
    <p:extLst>
      <p:ext uri="{BB962C8B-B14F-4D97-AF65-F5344CB8AC3E}">
        <p14:creationId xmlns:p14="http://schemas.microsoft.com/office/powerpoint/2010/main" val="169285450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1"/>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E1AA931C-E8A6-FB4D-B472-3025CDC06CAD}" type="datetime4">
              <a:rPr lang="en-US">
                <a:solidFill>
                  <a:srgbClr val="898989"/>
                </a:solidFill>
                <a:cs typeface="Arial" charset="0"/>
              </a:rPr>
              <a:pPr eaLnBrk="1" hangingPunct="1"/>
              <a:t>December 15, 2011</a:t>
            </a:fld>
            <a:endParaRPr lang="en-US">
              <a:solidFill>
                <a:srgbClr val="898989"/>
              </a:solidFill>
              <a:cs typeface="Arial" charset="0"/>
            </a:endParaRPr>
          </a:p>
        </p:txBody>
      </p:sp>
      <p:sp>
        <p:nvSpPr>
          <p:cNvPr id="4099" name="Slide Number Placehold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444A8616-6E4A-3F4C-BCD0-B0B560842C72}" type="slidenum">
              <a:rPr lang="en-US">
                <a:solidFill>
                  <a:srgbClr val="898989"/>
                </a:solidFill>
                <a:cs typeface="Arial" charset="0"/>
              </a:rPr>
              <a:pPr eaLnBrk="1" hangingPunct="1"/>
              <a:t>4</a:t>
            </a:fld>
            <a:endParaRPr lang="en-US">
              <a:solidFill>
                <a:srgbClr val="898989"/>
              </a:solidFill>
              <a:cs typeface="Arial" charset="0"/>
            </a:endParaRPr>
          </a:p>
        </p:txBody>
      </p:sp>
      <p:sp>
        <p:nvSpPr>
          <p:cNvPr id="4100" name="Title 9"/>
          <p:cNvSpPr>
            <a:spLocks noGrp="1"/>
          </p:cNvSpPr>
          <p:nvPr>
            <p:ph type="ctrTitle"/>
          </p:nvPr>
        </p:nvSpPr>
        <p:spPr bwMode="auto">
          <a:xfrm>
            <a:off x="304800" y="1124744"/>
            <a:ext cx="8553450" cy="533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eaLnBrk="1" hangingPunct="1"/>
            <a:r>
              <a:rPr lang="en-US" sz="3200" dirty="0" smtClean="0">
                <a:latin typeface="Arial" charset="0"/>
                <a:ea typeface="ＭＳ Ｐゴシック" charset="0"/>
                <a:cs typeface="Arial" charset="0"/>
              </a:rPr>
              <a:t>Project rationale</a:t>
            </a:r>
            <a:endParaRPr lang="en-US" sz="3200" dirty="0">
              <a:latin typeface="Arial" charset="0"/>
              <a:ea typeface="ＭＳ Ｐゴシック" charset="0"/>
              <a:cs typeface="Arial" charset="0"/>
            </a:endParaRPr>
          </a:p>
        </p:txBody>
      </p:sp>
      <p:sp>
        <p:nvSpPr>
          <p:cNvPr id="4101" name="Subtitle 10"/>
          <p:cNvSpPr>
            <a:spLocks noGrp="1"/>
          </p:cNvSpPr>
          <p:nvPr>
            <p:ph type="subTitle" idx="1"/>
          </p:nvPr>
        </p:nvSpPr>
        <p:spPr bwMode="auto">
          <a:xfrm>
            <a:off x="316909" y="2204864"/>
            <a:ext cx="8553450" cy="381642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marL="540000" indent="-540000" eaLnBrk="1" hangingPunct="1">
              <a:spcBef>
                <a:spcPts val="1200"/>
              </a:spcBef>
              <a:buFont typeface="Arial"/>
              <a:buChar char="•"/>
            </a:pPr>
            <a:r>
              <a:rPr lang="en-US" sz="2800" dirty="0" smtClean="0">
                <a:latin typeface="Arial" charset="0"/>
                <a:ea typeface="ＭＳ Ｐゴシック" charset="0"/>
                <a:cs typeface="Arial" charset="0"/>
              </a:rPr>
              <a:t>Industry partnerships will be formed though NBN – opening gates for development of skills and knowledge as well as future employment.</a:t>
            </a:r>
          </a:p>
          <a:p>
            <a:pPr marL="285750" indent="-285750" eaLnBrk="1" hangingPunct="1">
              <a:buFont typeface="Arial"/>
              <a:buChar char="•"/>
            </a:pPr>
            <a:endParaRPr lang="en-US" sz="2400" dirty="0" smtClean="0">
              <a:latin typeface="Arial" charset="0"/>
              <a:ea typeface="ＭＳ Ｐゴシック" charset="0"/>
              <a:cs typeface="Arial" charset="0"/>
            </a:endParaRPr>
          </a:p>
          <a:p>
            <a:pPr eaLnBrk="1" hangingPunct="1"/>
            <a:endParaRPr lang="en-US" dirty="0">
              <a:latin typeface="Arial" charset="0"/>
              <a:ea typeface="ＭＳ Ｐゴシック" charset="0"/>
              <a:cs typeface="Arial" charset="0"/>
            </a:endParaRPr>
          </a:p>
        </p:txBody>
      </p:sp>
    </p:spTree>
    <p:extLst>
      <p:ext uri="{BB962C8B-B14F-4D97-AF65-F5344CB8AC3E}">
        <p14:creationId xmlns:p14="http://schemas.microsoft.com/office/powerpoint/2010/main" val="138996232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1"/>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E1AA931C-E8A6-FB4D-B472-3025CDC06CAD}" type="datetime4">
              <a:rPr lang="en-US">
                <a:solidFill>
                  <a:srgbClr val="898989"/>
                </a:solidFill>
                <a:cs typeface="Arial" charset="0"/>
              </a:rPr>
              <a:pPr eaLnBrk="1" hangingPunct="1"/>
              <a:t>December 15, 2011</a:t>
            </a:fld>
            <a:endParaRPr lang="en-US">
              <a:solidFill>
                <a:srgbClr val="898989"/>
              </a:solidFill>
              <a:cs typeface="Arial" charset="0"/>
            </a:endParaRPr>
          </a:p>
        </p:txBody>
      </p:sp>
      <p:sp>
        <p:nvSpPr>
          <p:cNvPr id="4099" name="Slide Number Placehold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444A8616-6E4A-3F4C-BCD0-B0B560842C72}" type="slidenum">
              <a:rPr lang="en-US">
                <a:solidFill>
                  <a:srgbClr val="898989"/>
                </a:solidFill>
                <a:cs typeface="Arial" charset="0"/>
              </a:rPr>
              <a:pPr eaLnBrk="1" hangingPunct="1"/>
              <a:t>5</a:t>
            </a:fld>
            <a:endParaRPr lang="en-US">
              <a:solidFill>
                <a:srgbClr val="898989"/>
              </a:solidFill>
              <a:cs typeface="Arial" charset="0"/>
            </a:endParaRPr>
          </a:p>
        </p:txBody>
      </p:sp>
      <p:sp>
        <p:nvSpPr>
          <p:cNvPr id="4100" name="Title 9"/>
          <p:cNvSpPr>
            <a:spLocks noGrp="1"/>
          </p:cNvSpPr>
          <p:nvPr>
            <p:ph type="ctrTitle"/>
          </p:nvPr>
        </p:nvSpPr>
        <p:spPr bwMode="auto">
          <a:xfrm>
            <a:off x="304800" y="1124744"/>
            <a:ext cx="8553450" cy="533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eaLnBrk="1" hangingPunct="1"/>
            <a:r>
              <a:rPr lang="en-US" sz="3100" dirty="0" smtClean="0">
                <a:latin typeface="Arial" charset="0"/>
                <a:ea typeface="ＭＳ Ｐゴシック" charset="0"/>
                <a:cs typeface="Arial" charset="0"/>
              </a:rPr>
              <a:t>Pilot study – graphic art and design industry</a:t>
            </a:r>
            <a:endParaRPr lang="en-US" sz="3100" dirty="0">
              <a:latin typeface="Arial" charset="0"/>
              <a:ea typeface="ＭＳ Ｐゴシック" charset="0"/>
              <a:cs typeface="Arial" charset="0"/>
            </a:endParaRPr>
          </a:p>
        </p:txBody>
      </p:sp>
      <p:sp>
        <p:nvSpPr>
          <p:cNvPr id="4101" name="Subtitle 10"/>
          <p:cNvSpPr>
            <a:spLocks noGrp="1"/>
          </p:cNvSpPr>
          <p:nvPr>
            <p:ph type="subTitle" idx="1"/>
          </p:nvPr>
        </p:nvSpPr>
        <p:spPr bwMode="auto">
          <a:xfrm>
            <a:off x="316909" y="2060848"/>
            <a:ext cx="8553450" cy="396044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marL="540000" indent="-540000" eaLnBrk="1" hangingPunct="1">
              <a:spcBef>
                <a:spcPts val="1200"/>
              </a:spcBef>
              <a:buFont typeface="Arial"/>
              <a:buChar char="•"/>
            </a:pPr>
            <a:r>
              <a:rPr lang="en-US" sz="2800" dirty="0" smtClean="0">
                <a:latin typeface="Arial" charset="0"/>
                <a:ea typeface="ＭＳ Ｐゴシック" charset="0"/>
                <a:cs typeface="Arial" charset="0"/>
              </a:rPr>
              <a:t>Partnerships</a:t>
            </a:r>
          </a:p>
          <a:p>
            <a:pPr marL="1080000" indent="-540000" eaLnBrk="1" hangingPunct="1">
              <a:spcBef>
                <a:spcPts val="1200"/>
              </a:spcBef>
              <a:buFont typeface="Lucida Grande"/>
              <a:buChar char="-"/>
            </a:pPr>
            <a:r>
              <a:rPr lang="en-US" sz="2800" dirty="0" smtClean="0">
                <a:latin typeface="Arial" charset="0"/>
                <a:ea typeface="ＭＳ Ｐゴシック" charset="0"/>
                <a:cs typeface="Arial" charset="0"/>
              </a:rPr>
              <a:t>Learning Innovation and Development (LID)</a:t>
            </a:r>
          </a:p>
          <a:p>
            <a:pPr marL="1080000" indent="-540000" eaLnBrk="1" hangingPunct="1">
              <a:spcBef>
                <a:spcPts val="1200"/>
              </a:spcBef>
              <a:buFont typeface="Lucida Grande"/>
              <a:buChar char="-"/>
            </a:pPr>
            <a:r>
              <a:rPr lang="en-US" sz="2800" dirty="0" smtClean="0">
                <a:latin typeface="Arial" charset="0"/>
                <a:ea typeface="ＭＳ Ｐゴシック" charset="0"/>
                <a:cs typeface="Arial" charset="0"/>
              </a:rPr>
              <a:t>Department of Design, Multimedia and Art</a:t>
            </a:r>
          </a:p>
          <a:p>
            <a:pPr marL="1080000" indent="-540000" eaLnBrk="1" hangingPunct="1">
              <a:spcBef>
                <a:spcPts val="1200"/>
              </a:spcBef>
              <a:buFont typeface="Lucida Grande"/>
              <a:buChar char="-"/>
            </a:pPr>
            <a:r>
              <a:rPr lang="en-US" sz="2800" dirty="0" smtClean="0">
                <a:latin typeface="Arial" charset="0"/>
                <a:ea typeface="ＭＳ Ｐゴシック" charset="0"/>
                <a:cs typeface="Arial" charset="0"/>
              </a:rPr>
              <a:t>Australian Graphic Design Association</a:t>
            </a:r>
          </a:p>
          <a:p>
            <a:pPr marL="1080000" indent="-540000" eaLnBrk="1" hangingPunct="1">
              <a:spcBef>
                <a:spcPts val="1200"/>
              </a:spcBef>
              <a:buFont typeface="Lucida Grande"/>
              <a:buChar char="-"/>
            </a:pPr>
            <a:r>
              <a:rPr lang="en-US" sz="2800" dirty="0" smtClean="0">
                <a:latin typeface="Arial" charset="0"/>
                <a:ea typeface="ＭＳ Ｐゴシック" charset="0"/>
                <a:cs typeface="Arial" charset="0"/>
              </a:rPr>
              <a:t>Graphic Design Studio in Brunswick</a:t>
            </a:r>
          </a:p>
          <a:p>
            <a:pPr marL="540000" indent="-540000" eaLnBrk="1" hangingPunct="1">
              <a:spcBef>
                <a:spcPts val="1200"/>
              </a:spcBef>
              <a:buFont typeface="Arial"/>
              <a:buChar char="•"/>
            </a:pPr>
            <a:r>
              <a:rPr lang="en-US" sz="2800" dirty="0" smtClean="0">
                <a:latin typeface="Arial" charset="0"/>
                <a:ea typeface="ＭＳ Ｐゴシック" charset="0"/>
                <a:cs typeface="Arial" charset="0"/>
              </a:rPr>
              <a:t>40 </a:t>
            </a:r>
            <a:r>
              <a:rPr lang="en-US" sz="2800" dirty="0">
                <a:latin typeface="Arial" charset="0"/>
                <a:ea typeface="ＭＳ Ｐゴシック" charset="0"/>
                <a:cs typeface="Arial" charset="0"/>
              </a:rPr>
              <a:t>students studying Diploma and Advanced Diploma </a:t>
            </a:r>
            <a:r>
              <a:rPr lang="en-US" sz="2800" dirty="0" smtClean="0">
                <a:latin typeface="Arial" charset="0"/>
                <a:ea typeface="ＭＳ Ｐゴシック" charset="0"/>
                <a:cs typeface="Arial" charset="0"/>
              </a:rPr>
              <a:t>in </a:t>
            </a:r>
            <a:r>
              <a:rPr lang="en-US" sz="2800" dirty="0">
                <a:latin typeface="Arial" charset="0"/>
                <a:ea typeface="ＭＳ Ｐゴシック" charset="0"/>
                <a:cs typeface="Arial" charset="0"/>
              </a:rPr>
              <a:t>Graphic Design</a:t>
            </a:r>
          </a:p>
          <a:p>
            <a:pPr eaLnBrk="1" hangingPunct="1"/>
            <a:endParaRPr lang="en-US" dirty="0">
              <a:latin typeface="Arial" charset="0"/>
              <a:ea typeface="ＭＳ Ｐゴシック" charset="0"/>
              <a:cs typeface="Arial" charset="0"/>
            </a:endParaRPr>
          </a:p>
        </p:txBody>
      </p:sp>
    </p:spTree>
    <p:extLst>
      <p:ext uri="{BB962C8B-B14F-4D97-AF65-F5344CB8AC3E}">
        <p14:creationId xmlns:p14="http://schemas.microsoft.com/office/powerpoint/2010/main" val="352710801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1"/>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E1AA931C-E8A6-FB4D-B472-3025CDC06CAD}" type="datetime4">
              <a:rPr lang="en-US">
                <a:solidFill>
                  <a:srgbClr val="898989"/>
                </a:solidFill>
                <a:cs typeface="Arial" charset="0"/>
              </a:rPr>
              <a:pPr eaLnBrk="1" hangingPunct="1"/>
              <a:t>December 15, 2011</a:t>
            </a:fld>
            <a:endParaRPr lang="en-US">
              <a:solidFill>
                <a:srgbClr val="898989"/>
              </a:solidFill>
              <a:cs typeface="Arial" charset="0"/>
            </a:endParaRPr>
          </a:p>
        </p:txBody>
      </p:sp>
      <p:sp>
        <p:nvSpPr>
          <p:cNvPr id="4099" name="Slide Number Placehold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444A8616-6E4A-3F4C-BCD0-B0B560842C72}" type="slidenum">
              <a:rPr lang="en-US">
                <a:solidFill>
                  <a:srgbClr val="898989"/>
                </a:solidFill>
                <a:cs typeface="Arial" charset="0"/>
              </a:rPr>
              <a:pPr eaLnBrk="1" hangingPunct="1"/>
              <a:t>6</a:t>
            </a:fld>
            <a:endParaRPr lang="en-US">
              <a:solidFill>
                <a:srgbClr val="898989"/>
              </a:solidFill>
              <a:cs typeface="Arial" charset="0"/>
            </a:endParaRPr>
          </a:p>
        </p:txBody>
      </p:sp>
      <p:sp>
        <p:nvSpPr>
          <p:cNvPr id="4100" name="Title 9"/>
          <p:cNvSpPr>
            <a:spLocks noGrp="1"/>
          </p:cNvSpPr>
          <p:nvPr>
            <p:ph type="ctrTitle"/>
          </p:nvPr>
        </p:nvSpPr>
        <p:spPr bwMode="auto">
          <a:xfrm>
            <a:off x="304800" y="1124744"/>
            <a:ext cx="8553450" cy="533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eaLnBrk="1" hangingPunct="1"/>
            <a:r>
              <a:rPr lang="en-US" sz="3200" dirty="0" smtClean="0">
                <a:latin typeface="Arial" charset="0"/>
                <a:ea typeface="ＭＳ Ｐゴシック" charset="0"/>
                <a:cs typeface="Arial" charset="0"/>
              </a:rPr>
              <a:t>Pilot study – the learning approach</a:t>
            </a:r>
            <a:endParaRPr lang="en-US" sz="3200" dirty="0">
              <a:latin typeface="Arial" charset="0"/>
              <a:ea typeface="ＭＳ Ｐゴシック" charset="0"/>
              <a:cs typeface="Arial" charset="0"/>
            </a:endParaRPr>
          </a:p>
        </p:txBody>
      </p:sp>
      <p:sp>
        <p:nvSpPr>
          <p:cNvPr id="4101" name="Subtitle 10"/>
          <p:cNvSpPr>
            <a:spLocks noGrp="1"/>
          </p:cNvSpPr>
          <p:nvPr>
            <p:ph type="subTitle" idx="1"/>
          </p:nvPr>
        </p:nvSpPr>
        <p:spPr bwMode="auto">
          <a:xfrm>
            <a:off x="316909" y="1988840"/>
            <a:ext cx="8553450" cy="403244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marL="540000" indent="-540000" eaLnBrk="1" hangingPunct="1">
              <a:spcBef>
                <a:spcPts val="1200"/>
              </a:spcBef>
              <a:buFont typeface="Arial"/>
              <a:buChar char="•"/>
            </a:pPr>
            <a:r>
              <a:rPr lang="en-US" sz="2800" dirty="0" smtClean="0">
                <a:latin typeface="Arial" charset="0"/>
                <a:ea typeface="ＭＳ Ｐゴシック" charset="0"/>
                <a:cs typeface="Arial" charset="0"/>
              </a:rPr>
              <a:t>Collaborative learning – learners interact with graphic design industry specialists and other students to share and construct knowledge.</a:t>
            </a:r>
          </a:p>
          <a:p>
            <a:pPr marL="540000" indent="-540000" eaLnBrk="1" hangingPunct="1">
              <a:spcBef>
                <a:spcPts val="1200"/>
              </a:spcBef>
              <a:buFont typeface="Arial"/>
              <a:buChar char="•"/>
            </a:pPr>
            <a:r>
              <a:rPr lang="en-US" sz="2800" dirty="0" smtClean="0">
                <a:latin typeface="Arial" charset="0"/>
                <a:ea typeface="ＭＳ Ｐゴシック" charset="0"/>
                <a:cs typeface="Arial" charset="0"/>
              </a:rPr>
              <a:t>Discovery-based learning – learners establish strategies for best methods to gather, analyse and construct knowledge</a:t>
            </a:r>
            <a:r>
              <a:rPr lang="en-US" sz="2400" dirty="0" smtClean="0">
                <a:latin typeface="Arial" charset="0"/>
                <a:ea typeface="ＭＳ Ｐゴシック" charset="0"/>
                <a:cs typeface="Arial" charset="0"/>
              </a:rPr>
              <a:t>.</a:t>
            </a:r>
          </a:p>
          <a:p>
            <a:pPr marL="285750" indent="-285750" eaLnBrk="1" hangingPunct="1">
              <a:buFont typeface="Arial"/>
              <a:buChar char="•"/>
            </a:pPr>
            <a:endParaRPr lang="en-US" sz="2400" dirty="0">
              <a:latin typeface="Arial" charset="0"/>
              <a:ea typeface="ＭＳ Ｐゴシック" charset="0"/>
              <a:cs typeface="Arial" charset="0"/>
            </a:endParaRPr>
          </a:p>
        </p:txBody>
      </p:sp>
    </p:spTree>
    <p:extLst>
      <p:ext uri="{BB962C8B-B14F-4D97-AF65-F5344CB8AC3E}">
        <p14:creationId xmlns:p14="http://schemas.microsoft.com/office/powerpoint/2010/main" val="306955577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1"/>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E1AA931C-E8A6-FB4D-B472-3025CDC06CAD}" type="datetime4">
              <a:rPr lang="en-US">
                <a:solidFill>
                  <a:srgbClr val="898989"/>
                </a:solidFill>
                <a:cs typeface="Arial" charset="0"/>
              </a:rPr>
              <a:pPr eaLnBrk="1" hangingPunct="1"/>
              <a:t>December 15, 2011</a:t>
            </a:fld>
            <a:endParaRPr lang="en-US">
              <a:solidFill>
                <a:srgbClr val="898989"/>
              </a:solidFill>
              <a:cs typeface="Arial" charset="0"/>
            </a:endParaRPr>
          </a:p>
        </p:txBody>
      </p:sp>
      <p:sp>
        <p:nvSpPr>
          <p:cNvPr id="4099" name="Slide Number Placeholder 2"/>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444A8616-6E4A-3F4C-BCD0-B0B560842C72}" type="slidenum">
              <a:rPr lang="en-US">
                <a:solidFill>
                  <a:srgbClr val="898989"/>
                </a:solidFill>
                <a:cs typeface="Arial" charset="0"/>
              </a:rPr>
              <a:pPr eaLnBrk="1" hangingPunct="1"/>
              <a:t>7</a:t>
            </a:fld>
            <a:endParaRPr lang="en-US">
              <a:solidFill>
                <a:srgbClr val="898989"/>
              </a:solidFill>
              <a:cs typeface="Arial" charset="0"/>
            </a:endParaRPr>
          </a:p>
        </p:txBody>
      </p:sp>
      <p:sp>
        <p:nvSpPr>
          <p:cNvPr id="4101" name="Subtitle 10"/>
          <p:cNvSpPr>
            <a:spLocks noGrp="1"/>
          </p:cNvSpPr>
          <p:nvPr>
            <p:ph type="subTitle" idx="1"/>
          </p:nvPr>
        </p:nvSpPr>
        <p:spPr bwMode="auto">
          <a:xfrm>
            <a:off x="316909" y="1988840"/>
            <a:ext cx="8553450" cy="403244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eaLnBrk="1" hangingPunct="1"/>
            <a:r>
              <a:rPr lang="en-US" sz="3400" dirty="0" smtClean="0">
                <a:latin typeface="Arial" charset="0"/>
                <a:ea typeface="ＭＳ Ｐゴシック" charset="0"/>
                <a:cs typeface="Arial" charset="0"/>
              </a:rPr>
              <a:t/>
            </a:r>
            <a:br>
              <a:rPr lang="en-US" sz="3400" dirty="0" smtClean="0">
                <a:latin typeface="Arial" charset="0"/>
                <a:ea typeface="ＭＳ Ｐゴシック" charset="0"/>
                <a:cs typeface="Arial" charset="0"/>
              </a:rPr>
            </a:br>
            <a:r>
              <a:rPr lang="en-US" sz="3200" dirty="0" smtClean="0">
                <a:latin typeface="Arial" charset="0"/>
                <a:ea typeface="ＭＳ Ｐゴシック" charset="0"/>
                <a:cs typeface="Arial" charset="0"/>
              </a:rPr>
              <a:t>Any </a:t>
            </a:r>
            <a:r>
              <a:rPr lang="en-US" sz="3200" dirty="0">
                <a:latin typeface="Arial" charset="0"/>
                <a:ea typeface="ＭＳ Ｐゴシック" charset="0"/>
                <a:cs typeface="Arial" charset="0"/>
              </a:rPr>
              <a:t>questions?</a:t>
            </a:r>
          </a:p>
        </p:txBody>
      </p:sp>
    </p:spTree>
    <p:extLst>
      <p:ext uri="{BB962C8B-B14F-4D97-AF65-F5344CB8AC3E}">
        <p14:creationId xmlns:p14="http://schemas.microsoft.com/office/powerpoint/2010/main" val="218064852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HI Presentation 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ontent 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HI Presentation 1.pot</Template>
  <TotalTime>442</TotalTime>
  <Words>721</Words>
  <Application>Microsoft Macintosh PowerPoint</Application>
  <PresentationFormat>On-screen Show (4:3)</PresentationFormat>
  <Paragraphs>68</Paragraphs>
  <Slides>7</Slides>
  <Notes>7</Notes>
  <HiddenSlides>0</HiddenSlides>
  <MMClips>0</MMClips>
  <ScaleCrop>false</ScaleCrop>
  <HeadingPairs>
    <vt:vector size="4" baseType="variant">
      <vt:variant>
        <vt:lpstr>Theme</vt:lpstr>
      </vt:variant>
      <vt:variant>
        <vt:i4>2</vt:i4>
      </vt:variant>
      <vt:variant>
        <vt:lpstr>Slide Titles</vt:lpstr>
      </vt:variant>
      <vt:variant>
        <vt:i4>7</vt:i4>
      </vt:variant>
    </vt:vector>
  </HeadingPairs>
  <TitlesOfParts>
    <vt:vector size="9" baseType="lpstr">
      <vt:lpstr>HI Presentation 1</vt:lpstr>
      <vt:lpstr>Content Master</vt:lpstr>
      <vt:lpstr>NBN e-learning program 2012  Design industry partnerships through the National Broadband Network </vt:lpstr>
      <vt:lpstr>Project overview</vt:lpstr>
      <vt:lpstr>Project rationale</vt:lpstr>
      <vt:lpstr>Project rationale</vt:lpstr>
      <vt:lpstr>Pilot study – graphic art and design industry</vt:lpstr>
      <vt:lpstr>Pilot study – the learning approach</vt:lpstr>
      <vt:lpstr>PowerPoint Presentation</vt:lpstr>
    </vt:vector>
  </TitlesOfParts>
  <Company>Holmesglen TAFE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Sue-Ellen Gray</dc:creator>
  <cp:lastModifiedBy>Christine Wong</cp:lastModifiedBy>
  <cp:revision>85</cp:revision>
  <cp:lastPrinted>2011-12-15T00:23:53Z</cp:lastPrinted>
  <dcterms:created xsi:type="dcterms:W3CDTF">2010-05-04T00:53:40Z</dcterms:created>
  <dcterms:modified xsi:type="dcterms:W3CDTF">2011-12-15T06:08:27Z</dcterms:modified>
</cp:coreProperties>
</file>